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x" ContentType="application/vnd.openxmlformats-officedocument.spreadsheetml.sheet"/>
  <Default Extension="xls" ContentType="application/vnd.ms-excel"/>
  <Default Extension="jpeg" ContentType="image/jpeg"/>
  <Default Extension="xml" ContentType="application/xml"/>
  <Default Extension="vml" ContentType="application/vnd.openxmlformats-officedocument.vmlDrawin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32"/>
  </p:notesMasterIdLst>
  <p:sldIdLst>
    <p:sldId id="354" r:id="rId2"/>
    <p:sldId id="257" r:id="rId3"/>
    <p:sldId id="356" r:id="rId4"/>
    <p:sldId id="355" r:id="rId5"/>
    <p:sldId id="358" r:id="rId6"/>
    <p:sldId id="359" r:id="rId7"/>
    <p:sldId id="360" r:id="rId8"/>
    <p:sldId id="459" r:id="rId9"/>
    <p:sldId id="499" r:id="rId10"/>
    <p:sldId id="475" r:id="rId11"/>
    <p:sldId id="477" r:id="rId12"/>
    <p:sldId id="361" r:id="rId13"/>
    <p:sldId id="478" r:id="rId14"/>
    <p:sldId id="473" r:id="rId15"/>
    <p:sldId id="363" r:id="rId16"/>
    <p:sldId id="362" r:id="rId17"/>
    <p:sldId id="501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456" r:id="rId27"/>
    <p:sldId id="457" r:id="rId28"/>
    <p:sldId id="458" r:id="rId29"/>
    <p:sldId id="372" r:id="rId30"/>
    <p:sldId id="373" r:id="rId31"/>
    <p:sldId id="374" r:id="rId32"/>
    <p:sldId id="375" r:id="rId33"/>
    <p:sldId id="450" r:id="rId34"/>
    <p:sldId id="453" r:id="rId35"/>
    <p:sldId id="376" r:id="rId36"/>
    <p:sldId id="455" r:id="rId37"/>
    <p:sldId id="377" r:id="rId38"/>
    <p:sldId id="378" r:id="rId39"/>
    <p:sldId id="379" r:id="rId40"/>
    <p:sldId id="449" r:id="rId41"/>
    <p:sldId id="502" r:id="rId42"/>
    <p:sldId id="380" r:id="rId43"/>
    <p:sldId id="454" r:id="rId44"/>
    <p:sldId id="381" r:id="rId45"/>
    <p:sldId id="382" r:id="rId46"/>
    <p:sldId id="385" r:id="rId47"/>
    <p:sldId id="386" r:id="rId48"/>
    <p:sldId id="387" r:id="rId49"/>
    <p:sldId id="479" r:id="rId50"/>
    <p:sldId id="388" r:id="rId51"/>
    <p:sldId id="389" r:id="rId52"/>
    <p:sldId id="390" r:id="rId53"/>
    <p:sldId id="391" r:id="rId54"/>
    <p:sldId id="460" r:id="rId55"/>
    <p:sldId id="394" r:id="rId56"/>
    <p:sldId id="472" r:id="rId57"/>
    <p:sldId id="497" r:id="rId58"/>
    <p:sldId id="498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37" r:id="rId82"/>
    <p:sldId id="438" r:id="rId83"/>
    <p:sldId id="439" r:id="rId84"/>
    <p:sldId id="440" r:id="rId85"/>
    <p:sldId id="441" r:id="rId86"/>
    <p:sldId id="442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33" r:id="rId102"/>
    <p:sldId id="480" r:id="rId103"/>
    <p:sldId id="481" r:id="rId104"/>
    <p:sldId id="482" r:id="rId105"/>
    <p:sldId id="483" r:id="rId106"/>
    <p:sldId id="274" r:id="rId107"/>
    <p:sldId id="278" r:id="rId108"/>
    <p:sldId id="280" r:id="rId109"/>
    <p:sldId id="279" r:id="rId110"/>
    <p:sldId id="311" r:id="rId111"/>
    <p:sldId id="281" r:id="rId112"/>
    <p:sldId id="282" r:id="rId113"/>
    <p:sldId id="283" r:id="rId114"/>
    <p:sldId id="284" r:id="rId115"/>
    <p:sldId id="287" r:id="rId116"/>
    <p:sldId id="435" r:id="rId117"/>
    <p:sldId id="288" r:id="rId118"/>
    <p:sldId id="294" r:id="rId119"/>
    <p:sldId id="297" r:id="rId120"/>
    <p:sldId id="295" r:id="rId121"/>
    <p:sldId id="296" r:id="rId122"/>
    <p:sldId id="461" r:id="rId123"/>
    <p:sldId id="462" r:id="rId124"/>
    <p:sldId id="463" r:id="rId125"/>
    <p:sldId id="464" r:id="rId126"/>
    <p:sldId id="465" r:id="rId127"/>
    <p:sldId id="466" r:id="rId128"/>
    <p:sldId id="467" r:id="rId129"/>
    <p:sldId id="468" r:id="rId130"/>
    <p:sldId id="46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13" autoAdjust="0"/>
    <p:restoredTop sz="94328"/>
  </p:normalViewPr>
  <p:slideViewPr>
    <p:cSldViewPr snapToGrid="0" snapToObjects="1">
      <p:cViewPr varScale="1">
        <p:scale>
          <a:sx n="99" d="100"/>
          <a:sy n="99" d="100"/>
        </p:scale>
        <p:origin x="-128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7521135708914"/>
          <c:y val="0.109570385865619"/>
          <c:w val="0.608746027985763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110238072"/>
        <c:axId val="-2110235096"/>
      </c:barChart>
      <c:catAx>
        <c:axId val="-21102380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0235096"/>
        <c:crosses val="autoZero"/>
        <c:auto val="1"/>
        <c:lblAlgn val="ctr"/>
        <c:lblOffset val="100"/>
        <c:noMultiLvlLbl val="0"/>
      </c:catAx>
      <c:valAx>
        <c:axId val="-211023509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10238072"/>
        <c:crosses val="autoZero"/>
        <c:crossBetween val="between"/>
        <c:majorUnit val="25.0"/>
      </c:valAx>
    </c:plotArea>
    <c:plotVisOnly val="1"/>
    <c:dispBlanksAs val="gap"/>
    <c:showDLblsOverMax val="0"/>
  </c:chart>
  <c:txPr>
    <a:bodyPr/>
    <a:lstStyle/>
    <a:p>
      <a:pPr>
        <a:defRPr sz="1800">
          <a:latin typeface="Source Sans Pro Light"/>
          <a:cs typeface="Source Sans Pro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1774934383202"/>
          <c:y val="0.109570385865619"/>
          <c:w val="0.526093339895013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 MR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110215400"/>
        <c:axId val="-2110212424"/>
      </c:barChart>
      <c:catAx>
        <c:axId val="-211021540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0212424"/>
        <c:crosses val="autoZero"/>
        <c:auto val="1"/>
        <c:lblAlgn val="ctr"/>
        <c:lblOffset val="100"/>
        <c:noMultiLvlLbl val="0"/>
      </c:catAx>
      <c:valAx>
        <c:axId val="-2110212424"/>
        <c:scaling>
          <c:orientation val="minMax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10215400"/>
        <c:crosses val="autoZero"/>
        <c:crossBetween val="between"/>
        <c:majorUnit val="30.0"/>
      </c:valAx>
    </c:plotArea>
    <c:legend>
      <c:legendPos val="r"/>
      <c:layout>
        <c:manualLayout>
          <c:xMode val="edge"/>
          <c:yMode val="edge"/>
          <c:x val="0.802244563179603"/>
          <c:y val="0.0688041182840597"/>
          <c:w val="0.169481627296588"/>
          <c:h val="0.65767706898074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Source Sans Pro Light"/>
          <a:cs typeface="Source Sans Pro Light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rgbClr val="A6A6A6"/>
              </a:solidFill>
            </c:spPr>
          </c:dPt>
          <c:dPt>
            <c:idx val="3"/>
            <c:invertIfNegative val="0"/>
            <c:bubble3D val="0"/>
            <c:spPr>
              <a:solidFill>
                <a:srgbClr val="167A88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>
                    <a:solidFill>
                      <a:schemeClr val="bg1"/>
                    </a:solidFill>
                    <a:latin typeface="Source Sans Pro"/>
                    <a:cs typeface="Source Sans Pro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Faud Detection / Security</c:v>
                </c:pt>
                <c:pt idx="1">
                  <c:v>User-Facing Services</c:v>
                </c:pt>
                <c:pt idx="2">
                  <c:v>Log Processing</c:v>
                </c:pt>
                <c:pt idx="3">
                  <c:v>Recommendation</c:v>
                </c:pt>
                <c:pt idx="4">
                  <c:v>Data Warehousing</c:v>
                </c:pt>
                <c:pt idx="5">
                  <c:v>Business Intelligence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0.29</c:v>
                </c:pt>
                <c:pt idx="1">
                  <c:v>0.36</c:v>
                </c:pt>
                <c:pt idx="2">
                  <c:v>0.4</c:v>
                </c:pt>
                <c:pt idx="3">
                  <c:v>0.44</c:v>
                </c:pt>
                <c:pt idx="4">
                  <c:v>0.52</c:v>
                </c:pt>
                <c:pt idx="5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10153880"/>
        <c:axId val="-2110150808"/>
      </c:barChart>
      <c:catAx>
        <c:axId val="-211015388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0150808"/>
        <c:crossesAt val="0.0"/>
        <c:auto val="1"/>
        <c:lblAlgn val="ctr"/>
        <c:lblOffset val="100"/>
        <c:noMultiLvlLbl val="0"/>
      </c:catAx>
      <c:valAx>
        <c:axId val="-2110150808"/>
        <c:scaling>
          <c:orientation val="minMax"/>
          <c:min val="0.0"/>
        </c:scaling>
        <c:delete val="1"/>
        <c:axPos val="b"/>
        <c:numFmt formatCode="0%" sourceLinked="1"/>
        <c:majorTickMark val="out"/>
        <c:minorTickMark val="none"/>
        <c:tickLblPos val="nextTo"/>
        <c:crossAx val="-2110153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>
          <a:latin typeface="Source Sans Pro Light"/>
          <a:cs typeface="Source Sans Pro Ligh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7C2A1-4C71-F948-8DF5-87E9F8E54F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AF5B6-C8A2-B549-B7EF-69F31E67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3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AF5B6-C8A2-B549-B7EF-69F31E67E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was before?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571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9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29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16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talk about sometimes technology decisions ar</a:t>
            </a:r>
            <a:r>
              <a:rPr lang="en-US" baseline="0" dirty="0" smtClean="0"/>
              <a:t>e also partially based on non-technical reasons. </a:t>
            </a:r>
            <a:endParaRPr lang="en-US" dirty="0" smtClean="0"/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not-invented-here; Google</a:t>
            </a:r>
            <a:r>
              <a:rPr lang="en-US" baseline="0" dirty="0" smtClean="0"/>
              <a:t> tends to build everything themselves because they view infrastructure as a core competency;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Jeff/Sanjay were not database guys. Google Ads later on had a lot more engineers from database background, and a lot of the ads tech use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6EBBD-E201-0F45-A030-96C25660BA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9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 err="1" smtClean="0"/>
              <a:t>Partitioner</a:t>
            </a:r>
            <a:r>
              <a:rPr lang="en-US" dirty="0" smtClean="0"/>
              <a:t> is </a:t>
            </a:r>
            <a:r>
              <a:rPr lang="en-US" dirty="0" err="1" smtClean="0"/>
              <a:t>HashPartitioner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AF5B6-C8A2-B549-B7EF-69F31E67E5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F02B8-FE33-4A43-BC82-C5F01A510EB5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9393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6EBBD-E201-0F45-A030-96C25660BA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Figure 3 (b), we show an execution of the sort pro- gram with backup tasks disabled. The execution flow is similar to that shown in Figure 3 (a), except that there is a very long tail where hardly any write activity occurs. After 960 seconds, all except 5 of the reduce tasks are completed. However these last few stragglers don’t fin-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300 seconds later. The entire computation takes 1283 seconds, an increase of 44% in elapsed time.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Requirement: task result is deterministic &amp; side effect is idempotent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</a:t>
            </a:r>
            <a:r>
              <a:rPr lang="en-US" baseline="0" dirty="0" smtClean="0"/>
              <a:t> free because shared network bandwidth in data centers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AF5B6-C8A2-B549-B7EF-69F31E67E5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0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0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png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742" y="2078366"/>
            <a:ext cx="10987852" cy="24842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72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9457" y="5568863"/>
            <a:ext cx="8534400" cy="605151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Source Sans Pro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6989" y="6084703"/>
            <a:ext cx="8595784" cy="591261"/>
          </a:xfr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61534" y="275167"/>
            <a:ext cx="9563100" cy="1143000"/>
          </a:xfrm>
          <a:prstGeom prst="rect">
            <a:avLst/>
          </a:prstGeom>
        </p:spPr>
        <p:txBody>
          <a:bodyPr lIns="121917" tIns="60958" rIns="121917" bIns="60958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5300" dirty="0" smtClean="0">
                <a:latin typeface="Newslab Thin"/>
              </a:rPr>
              <a:t>Use this Chart to Start</a:t>
            </a:r>
            <a:endParaRPr lang="en-US" sz="5300" dirty="0">
              <a:latin typeface="Newslab Thin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545167" y="1532467"/>
          <a:ext cx="9698567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167" y="1532467"/>
                        <a:ext cx="9698567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7" descr="databricks_logoTM_rgb_TM.eps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064684" y="1261533"/>
            <a:ext cx="10945283" cy="4946651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68672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994503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59054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802143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3</a:t>
              </a:r>
              <a:r>
                <a:rPr lang="en-US" sz="1200" baseline="30000" smtClean="0">
                  <a:solidFill>
                    <a:srgbClr val="404040"/>
                  </a:solidFill>
                  <a:latin typeface="Source Sans Pro Light" charset="0"/>
                </a:rPr>
                <a:t>rd</a:t>
              </a: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687995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532838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888705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100301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00921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850233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696344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49436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552074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09782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561692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907941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59054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Source Sans Pro Light" charset="0"/>
                </a:rPr>
                <a:t>Logo Bug</a:t>
              </a:r>
            </a:p>
          </p:txBody>
        </p:sp>
      </p:grpSp>
      <p:pic>
        <p:nvPicPr>
          <p:cNvPr id="37" name="Picture 39" descr="databricks_logoTM_rgb_TM.eps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ev_CMYK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584" y="5979584"/>
            <a:ext cx="2980267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04149" y="2131189"/>
            <a:ext cx="10319924" cy="1665112"/>
          </a:xfrm>
        </p:spPr>
        <p:txBody>
          <a:bodyPr>
            <a:noAutofit/>
          </a:bodyPr>
          <a:lstStyle>
            <a:lvl1pPr algn="l">
              <a:defRPr sz="72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149" y="3622675"/>
            <a:ext cx="8466431" cy="888588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 descr="databricks_logoTM_rev_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584" y="5979584"/>
            <a:ext cx="2980267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699" y="1663173"/>
            <a:ext cx="9969701" cy="3253543"/>
          </a:xfrm>
        </p:spPr>
        <p:txBody>
          <a:bodyPr anchor="ctr" anchorCtr="0"/>
          <a:lstStyle>
            <a:lvl1pPr algn="l"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</a:defRPr>
            </a:lvl1pPr>
          </a:lstStyle>
          <a:p>
            <a:r>
              <a:rPr lang="en-US" dirty="0" smtClean="0"/>
              <a:t>Here is a big question.</a:t>
            </a:r>
            <a:br>
              <a:rPr lang="en-US" dirty="0" smtClean="0"/>
            </a:br>
            <a:r>
              <a:rPr lang="en-US" dirty="0" smtClean="0"/>
              <a:t>Or the start of a section.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5875" y="6368448"/>
            <a:ext cx="8232824" cy="3775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280825" y="6380848"/>
            <a:ext cx="745075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0D15546-3768-674C-81B9-C40A1A080E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612701" y="3982963"/>
            <a:ext cx="9885841" cy="184089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0" indent="0" algn="l">
              <a:buNone/>
              <a:defRPr sz="2400" b="0" i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A second bit of copy can go here if needed.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49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699" y="1663173"/>
            <a:ext cx="9969701" cy="3253543"/>
          </a:xfrm>
        </p:spPr>
        <p:txBody>
          <a:bodyPr anchor="ctr" anchorCtr="0"/>
          <a:lstStyle>
            <a:lvl1pPr algn="l"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</a:defRPr>
            </a:lvl1pPr>
          </a:lstStyle>
          <a:p>
            <a:r>
              <a:rPr lang="en-US" dirty="0" smtClean="0"/>
              <a:t>Here is a big question.</a:t>
            </a:r>
            <a:br>
              <a:rPr lang="en-US" dirty="0" smtClean="0"/>
            </a:br>
            <a:r>
              <a:rPr lang="en-US" dirty="0" smtClean="0"/>
              <a:t>Or the start of a section.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5875" y="6368448"/>
            <a:ext cx="8232824" cy="3775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280825" y="6380848"/>
            <a:ext cx="745075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40D15546-3768-674C-81B9-C40A1A080E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612701" y="3982963"/>
            <a:ext cx="9885841" cy="184089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0" indent="0" algn="l">
              <a:buNone/>
              <a:defRPr sz="2400" b="0" i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A second bit of copy can go here if needed.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4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742" y="2078366"/>
            <a:ext cx="10987852" cy="24842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72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9457" y="5568863"/>
            <a:ext cx="8534400" cy="605151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Source Sans Pro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6989" y="6084703"/>
            <a:ext cx="8595784" cy="591261"/>
          </a:xfr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04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699" y="1663173"/>
            <a:ext cx="9969701" cy="3253543"/>
          </a:xfrm>
        </p:spPr>
        <p:txBody>
          <a:bodyPr anchor="ctr" anchorCtr="0"/>
          <a:lstStyle>
            <a:lvl1pPr algn="l"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</a:defRPr>
            </a:lvl1pPr>
          </a:lstStyle>
          <a:p>
            <a:r>
              <a:rPr lang="en-US" dirty="0" smtClean="0"/>
              <a:t>Here is a big question.</a:t>
            </a:r>
            <a:br>
              <a:rPr lang="en-US" dirty="0" smtClean="0"/>
            </a:br>
            <a:r>
              <a:rPr lang="en-US" dirty="0" smtClean="0"/>
              <a:t>Or the start of a section.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5875" y="6368448"/>
            <a:ext cx="8232824" cy="3775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280825" y="6380848"/>
            <a:ext cx="745075" cy="365125"/>
          </a:xfrm>
          <a:prstGeom prst="rect">
            <a:avLst/>
          </a:prstGeom>
        </p:spPr>
        <p:txBody>
          <a:bodyPr/>
          <a:lstStyle/>
          <a:p>
            <a:fld id="{40D15546-3768-674C-81B9-C40A1A080E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612701" y="3982963"/>
            <a:ext cx="9885841" cy="184089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0" indent="0" algn="l">
              <a:buNone/>
              <a:defRPr sz="2400" b="0" i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A second bit of copy can go here if needed.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4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699" y="1663173"/>
            <a:ext cx="9969701" cy="3253543"/>
          </a:xfrm>
        </p:spPr>
        <p:txBody>
          <a:bodyPr anchor="ctr" anchorCtr="0"/>
          <a:lstStyle>
            <a:lvl1pPr algn="l"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</a:defRPr>
            </a:lvl1pPr>
          </a:lstStyle>
          <a:p>
            <a:r>
              <a:rPr lang="en-US" dirty="0" smtClean="0"/>
              <a:t>Here is a big question.</a:t>
            </a:r>
            <a:br>
              <a:rPr lang="en-US" dirty="0" smtClean="0"/>
            </a:br>
            <a:r>
              <a:rPr lang="en-US" dirty="0" smtClean="0"/>
              <a:t>Or the start of a section.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5875" y="6368448"/>
            <a:ext cx="8232824" cy="3775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280825" y="6380848"/>
            <a:ext cx="745075" cy="365125"/>
          </a:xfrm>
          <a:prstGeom prst="rect">
            <a:avLst/>
          </a:prstGeom>
        </p:spPr>
        <p:txBody>
          <a:bodyPr/>
          <a:lstStyle/>
          <a:p>
            <a:fld id="{40D15546-3768-674C-81B9-C40A1A080E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612701" y="3982963"/>
            <a:ext cx="9885841" cy="184089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0" indent="0" algn="l">
              <a:buNone/>
              <a:defRPr sz="2400" b="0" i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A second bit of copy can go here if needed.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64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ev_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584" y="5979584"/>
            <a:ext cx="2980267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04149" y="2131189"/>
            <a:ext cx="10319924" cy="1665112"/>
          </a:xfrm>
        </p:spPr>
        <p:txBody>
          <a:bodyPr>
            <a:noAutofit/>
          </a:bodyPr>
          <a:lstStyle>
            <a:lvl1pPr algn="l">
              <a:defRPr sz="72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149" y="3622675"/>
            <a:ext cx="8466431" cy="888588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08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4" y="275167"/>
            <a:ext cx="11800416" cy="1143000"/>
          </a:xfrm>
        </p:spPr>
        <p:txBody>
          <a:bodyPr/>
          <a:lstStyle>
            <a:lvl1pPr algn="l">
              <a:defRPr sz="4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750485"/>
            <a:ext cx="11800416" cy="4525433"/>
          </a:xfrm>
        </p:spPr>
        <p:txBody>
          <a:bodyPr/>
          <a:lstStyle>
            <a:lvl1pPr marL="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6485" y="1269399"/>
            <a:ext cx="11800415" cy="3253543"/>
          </a:xfrm>
        </p:spPr>
        <p:txBody>
          <a:bodyPr>
            <a:normAutofit/>
          </a:bodyPr>
          <a:lstStyle>
            <a:lvl1pPr algn="l">
              <a:defRPr sz="59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38323" y="3953387"/>
            <a:ext cx="11666552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6485" y="274639"/>
            <a:ext cx="11611159" cy="114300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226485" y="1750721"/>
            <a:ext cx="5641932" cy="45941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 marL="1371566" indent="-154513">
              <a:tabLst/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161025" y="1750721"/>
            <a:ext cx="5865876" cy="45941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 marL="1371566" indent="-154513"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6485" y="274639"/>
            <a:ext cx="11800415" cy="114300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6485" y="1714895"/>
            <a:ext cx="5641931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latin typeface="Source Sans Pro Light"/>
                <a:cs typeface="Source Sans Pro Light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26485" y="2459488"/>
            <a:ext cx="5641931" cy="395128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 marL="1371566" indent="-152396"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9793" y="1714895"/>
            <a:ext cx="5817108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latin typeface="Source Sans Pro Light"/>
                <a:cs typeface="Source Sans Pro Light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209793" y="2459488"/>
            <a:ext cx="5817108" cy="395128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 marL="1371566" indent="-152396"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6484" y="275551"/>
            <a:ext cx="11800416" cy="640175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3700" baseline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5" y="273050"/>
            <a:ext cx="4011084" cy="2667237"/>
          </a:xfrm>
        </p:spPr>
        <p:txBody>
          <a:bodyPr anchor="t">
            <a:noAutofit/>
          </a:bodyPr>
          <a:lstStyle>
            <a:lvl1pPr algn="l">
              <a:defRPr sz="5300" b="0" i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52" y="273052"/>
            <a:ext cx="7342248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485" y="3495325"/>
            <a:ext cx="4011084" cy="26308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5" y="4800600"/>
            <a:ext cx="117867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485" y="612775"/>
            <a:ext cx="117867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485" y="5367338"/>
            <a:ext cx="117867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bricks_logoTM_rgb_TM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61534" y="275167"/>
            <a:ext cx="9563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61534" y="1750485"/>
            <a:ext cx="95631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1" r:id="rId15"/>
    <p:sldLayoutId id="2147483662" r:id="rId16"/>
    <p:sldLayoutId id="2147483663" r:id="rId17"/>
    <p:sldLayoutId id="2147483664" r:id="rId1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5300" kern="1200">
          <a:solidFill>
            <a:srgbClr val="404040"/>
          </a:solidFill>
          <a:latin typeface="Newslab Thin"/>
          <a:ea typeface="MS PGothic" pitchFamily="34" charset="-128"/>
          <a:cs typeface="Newslab Thin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ＭＳ Ｐゴシック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ＭＳ Ｐゴシック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ＭＳ Ｐゴシック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53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SzPct val="90000"/>
        <a:buFont typeface="Arial" pitchFamily="34" charset="0"/>
        <a:defRPr sz="3200" kern="1200">
          <a:solidFill>
            <a:srgbClr val="404040"/>
          </a:solidFill>
          <a:latin typeface="Source Sans Pro Light"/>
          <a:ea typeface="MS PGothic" pitchFamily="34" charset="-128"/>
          <a:cs typeface="ＭＳ Ｐゴシック" charset="0"/>
        </a:defRPr>
      </a:lvl1pPr>
      <a:lvl2pPr marL="838179" indent="-228594" algn="l" defTabSz="609585" rtl="0" eaLnBrk="1" fontAlgn="base" hangingPunct="1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7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2pPr>
      <a:lvl3pPr marL="1451997" indent="-232828" algn="l" defTabSz="609585" rtl="0" eaLnBrk="1" fontAlgn="base" hangingPunct="1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3pPr>
      <a:lvl4pPr marL="2055233" indent="-226478" algn="l" defTabSz="609585" rtl="0" eaLnBrk="1" fontAlgn="base" hangingPunct="1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4pPr>
      <a:lvl5pPr marL="2669051" indent="-230712" algn="l" defTabSz="609585" rtl="0" eaLnBrk="1" fontAlgn="base" hangingPunct="1"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rk-packages.org/" TargetMode="External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tiff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tiff"/><Relationship Id="rId15" Type="http://schemas.openxmlformats.org/officeDocument/2006/relationships/image" Target="../media/image70.tiff"/><Relationship Id="rId16" Type="http://schemas.openxmlformats.org/officeDocument/2006/relationships/image" Target="../media/image71.tiff"/><Relationship Id="rId17" Type="http://schemas.openxmlformats.org/officeDocument/2006/relationships/image" Target="../media/image72.png"/><Relationship Id="rId18" Type="http://schemas.openxmlformats.org/officeDocument/2006/relationships/image" Target="../media/image73.tiff"/><Relationship Id="rId19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png"/><Relationship Id="rId8" Type="http://schemas.openxmlformats.org/officeDocument/2006/relationships/image" Target="../media/image63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tiff"/><Relationship Id="rId12" Type="http://schemas.openxmlformats.org/officeDocument/2006/relationships/image" Target="../media/image118.tiff"/><Relationship Id="rId13" Type="http://schemas.openxmlformats.org/officeDocument/2006/relationships/image" Target="../media/image119.tiff"/><Relationship Id="rId14" Type="http://schemas.openxmlformats.org/officeDocument/2006/relationships/image" Target="../media/image1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Relationship Id="rId3" Type="http://schemas.openxmlformats.org/officeDocument/2006/relationships/image" Target="../media/image109.tiff"/><Relationship Id="rId4" Type="http://schemas.openxmlformats.org/officeDocument/2006/relationships/image" Target="../media/image110.tiff"/><Relationship Id="rId5" Type="http://schemas.openxmlformats.org/officeDocument/2006/relationships/image" Target="../media/image111.tiff"/><Relationship Id="rId6" Type="http://schemas.openxmlformats.org/officeDocument/2006/relationships/image" Target="../media/image112.tiff"/><Relationship Id="rId7" Type="http://schemas.openxmlformats.org/officeDocument/2006/relationships/image" Target="../media/image113.tiff"/><Relationship Id="rId8" Type="http://schemas.openxmlformats.org/officeDocument/2006/relationships/image" Target="../media/image114.tiff"/><Relationship Id="rId9" Type="http://schemas.openxmlformats.org/officeDocument/2006/relationships/image" Target="../media/image115.tiff"/><Relationship Id="rId10" Type="http://schemas.openxmlformats.org/officeDocument/2006/relationships/image" Target="../media/image1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7.png"/><Relationship Id="rId5" Type="http://schemas.microsoft.com/office/2007/relationships/hdphoto" Target="../media/hdphoto2.wdp"/><Relationship Id="rId6" Type="http://schemas.openxmlformats.org/officeDocument/2006/relationships/image" Target="../media/image38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nissoz/hbase-and-hdfs-understanding-filesystem-usage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tiff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tiff"/><Relationship Id="rId15" Type="http://schemas.openxmlformats.org/officeDocument/2006/relationships/image" Target="../media/image70.tiff"/><Relationship Id="rId16" Type="http://schemas.openxmlformats.org/officeDocument/2006/relationships/image" Target="../media/image71.tiff"/><Relationship Id="rId17" Type="http://schemas.openxmlformats.org/officeDocument/2006/relationships/image" Target="../media/image72.png"/><Relationship Id="rId18" Type="http://schemas.openxmlformats.org/officeDocument/2006/relationships/image" Target="../media/image73.tiff"/><Relationship Id="rId19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png"/><Relationship Id="rId8" Type="http://schemas.openxmlformats.org/officeDocument/2006/relationships/image" Target="../media/image6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5.png"/><Relationship Id="rId5" Type="http://schemas.microsoft.com/office/2007/relationships/hdphoto" Target="../media/hdphoto5.wdp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microsoft.com/office/2007/relationships/hdphoto" Target="../media/hdphoto6.wdp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5.png"/><Relationship Id="rId5" Type="http://schemas.microsoft.com/office/2007/relationships/hdphoto" Target="../media/hdphoto5.wdp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microsoft.com/office/2007/relationships/hdphoto" Target="../media/hdphoto6.wdp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940742" y="1207510"/>
            <a:ext cx="10987852" cy="2484228"/>
          </a:xfrm>
        </p:spPr>
        <p:txBody>
          <a:bodyPr/>
          <a:lstStyle/>
          <a:p>
            <a:r>
              <a:rPr lang="en-US" sz="8000" dirty="0" smtClean="0"/>
              <a:t>Big Data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GFS, MapReduce, Hadoop, and Spark</a:t>
            </a:r>
            <a:endParaRPr lang="en-US" sz="4800" dirty="0"/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890429" y="4001321"/>
            <a:ext cx="8534400" cy="605151"/>
          </a:xfrm>
        </p:spPr>
        <p:txBody>
          <a:bodyPr/>
          <a:lstStyle/>
          <a:p>
            <a:endParaRPr lang="en-US" altLang="en-US" dirty="0" smtClean="0"/>
          </a:p>
          <a:p>
            <a:r>
              <a:rPr lang="en-US" altLang="en-US" dirty="0" smtClean="0"/>
              <a:t>Andy Konwinski</a:t>
            </a:r>
            <a:endParaRPr lang="en-US" altLang="en-US" sz="2500" dirty="0"/>
          </a:p>
        </p:txBody>
      </p:sp>
      <p:sp>
        <p:nvSpPr>
          <p:cNvPr id="1638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7961" y="4517161"/>
            <a:ext cx="8595784" cy="591261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2017-10-12, CS186 Guest Lecture, UC Berkeley</a:t>
            </a:r>
          </a:p>
        </p:txBody>
      </p:sp>
      <p:pic>
        <p:nvPicPr>
          <p:cNvPr id="5" name="Picture 4" descr="databricks_logoTM_rev_CMYK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584" y="5979584"/>
            <a:ext cx="2980267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75384" y="5191740"/>
            <a:ext cx="76541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Many slides </a:t>
            </a:r>
            <a:r>
              <a:rPr lang="en-US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re-used from</a:t>
            </a:r>
            <a:r>
              <a:rPr lang="en-US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Burak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Yuvaz</a:t>
            </a:r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Databricks. CS186 Spring 2017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Reynold Xin, Databricks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CS186 2016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Matei</a:t>
            </a:r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Zaharia</a:t>
            </a:r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Databricks. 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Processing Big Data with Small Programs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Michael Franklin, SQL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NoSQL, </a:t>
            </a:r>
            <a:r>
              <a:rPr lang="en-US" dirty="0" err="1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NewSQL</a:t>
            </a:r>
            <a:r>
              <a:rPr lang="en-US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?. </a:t>
            </a:r>
            <a:r>
              <a:rPr lang="en-US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CS186 2013</a:t>
            </a:r>
          </a:p>
        </p:txBody>
      </p:sp>
    </p:spTree>
    <p:extLst>
      <p:ext uri="{BB962C8B-B14F-4D97-AF65-F5344CB8AC3E}">
        <p14:creationId xmlns:p14="http://schemas.microsoft.com/office/powerpoint/2010/main" val="218221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Business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4" y="1750485"/>
            <a:ext cx="5564716" cy="4525433"/>
          </a:xfrm>
        </p:spPr>
        <p:txBody>
          <a:bodyPr/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Fraud detection</a:t>
            </a:r>
          </a:p>
          <a:p>
            <a:pPr lvl="1"/>
            <a:r>
              <a:rPr lang="en-US" dirty="0" smtClean="0"/>
              <a:t>Anomaly detection for breaches</a:t>
            </a:r>
          </a:p>
          <a:p>
            <a:pPr lvl="1"/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~$16B/</a:t>
            </a:r>
            <a:r>
              <a:rPr lang="en-US" dirty="0" err="1" smtClean="0"/>
              <a:t>yr</a:t>
            </a:r>
            <a:r>
              <a:rPr lang="en-US" dirty="0" smtClean="0"/>
              <a:t> lost to CC fraud</a:t>
            </a:r>
          </a:p>
          <a:p>
            <a:pPr lvl="1"/>
            <a:r>
              <a:rPr lang="en-US" dirty="0" smtClean="0"/>
              <a:t>~15M victims/</a:t>
            </a:r>
            <a:r>
              <a:rPr lang="en-US" dirty="0" err="1" smtClean="0"/>
              <a:t>yr</a:t>
            </a:r>
            <a:endParaRPr lang="en-US" dirty="0" smtClean="0"/>
          </a:p>
          <a:p>
            <a:pPr lvl="1"/>
            <a:r>
              <a:rPr lang="en-US" dirty="0" err="1" smtClean="0"/>
              <a:t>CapitalOne</a:t>
            </a:r>
            <a:r>
              <a:rPr lang="en-US" dirty="0" smtClean="0"/>
              <a:t> detects fraud in real-time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876425"/>
            <a:ext cx="6477000" cy="4048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190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talked about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Vs of Big Data</a:t>
            </a:r>
          </a:p>
          <a:p>
            <a:endParaRPr lang="en-US" dirty="0" smtClean="0"/>
          </a:p>
          <a:p>
            <a:r>
              <a:rPr lang="en-US" dirty="0" smtClean="0"/>
              <a:t>GFS &amp; MapReduce &amp; Hadoop</a:t>
            </a:r>
          </a:p>
          <a:p>
            <a:endParaRPr lang="en-US" dirty="0"/>
          </a:p>
          <a:p>
            <a:r>
              <a:rPr lang="en-US" dirty="0" smtClean="0"/>
              <a:t>Spark (RDD, </a:t>
            </a:r>
            <a:r>
              <a:rPr lang="en-US" dirty="0" err="1" smtClean="0"/>
              <a:t>DataFrame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Convergence of Big Data and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5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4149" y="1445389"/>
            <a:ext cx="10319924" cy="1665112"/>
          </a:xfrm>
        </p:spPr>
        <p:txBody>
          <a:bodyPr/>
          <a:lstStyle/>
          <a:p>
            <a:r>
              <a:rPr lang="en-US" dirty="0" smtClean="0"/>
              <a:t>Thanks! 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04149" y="3054915"/>
            <a:ext cx="8466431" cy="714962"/>
          </a:xfrm>
        </p:spPr>
        <p:txBody>
          <a:bodyPr/>
          <a:lstStyle/>
          <a:p>
            <a:r>
              <a:rPr lang="en-US" dirty="0" err="1" smtClean="0"/>
              <a:t>andy@databricks.com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045" y="5144216"/>
            <a:ext cx="7654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Many slides </a:t>
            </a:r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re-used from</a:t>
            </a:r>
            <a:r>
              <a:rPr lang="en-US" sz="2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Burak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Yuvaz</a:t>
            </a:r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Databricks. CS186 Spring 2017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Reynold Xin, Databricks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CS186 2016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Matei</a:t>
            </a:r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Zaharia</a:t>
            </a:r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Databricks. 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Processing Big Data with Small Programs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Michael Franklin, SQL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NoSQL, </a:t>
            </a:r>
            <a:r>
              <a:rPr lang="en-US" sz="2000" dirty="0" err="1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NewSQL</a:t>
            </a:r>
            <a:r>
              <a:rPr lang="en-US" sz="2000" dirty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?. </a:t>
            </a:r>
            <a:r>
              <a:rPr lang="en-US" sz="20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CS186 2013</a:t>
            </a:r>
          </a:p>
        </p:txBody>
      </p:sp>
    </p:spTree>
    <p:extLst>
      <p:ext uri="{BB962C8B-B14F-4D97-AF65-F5344CB8AC3E}">
        <p14:creationId xmlns:p14="http://schemas.microsoft.com/office/powerpoint/2010/main" val="17719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26483" y="275167"/>
            <a:ext cx="11800419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Whole-stage Codegen</a:t>
            </a:r>
          </a:p>
        </p:txBody>
      </p:sp>
      <p:sp>
        <p:nvSpPr>
          <p:cNvPr id="263" name="Shape 263"/>
          <p:cNvSpPr>
            <a:spLocks noGrp="1"/>
          </p:cNvSpPr>
          <p:nvPr>
            <p:ph idx="1"/>
          </p:nvPr>
        </p:nvSpPr>
        <p:spPr>
          <a:xfrm>
            <a:off x="195791" y="1750483"/>
            <a:ext cx="11800419" cy="45254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Fusing operators together so the generated code looks like hand optimized code:</a:t>
            </a:r>
          </a:p>
          <a:p>
            <a:pPr lvl="1">
              <a:buChar char="-"/>
            </a:pPr>
            <a:r>
              <a:rPr dirty="0" smtClean="0"/>
              <a:t>Identi</a:t>
            </a:r>
            <a:r>
              <a:rPr lang="en-US" dirty="0" smtClean="0"/>
              <a:t>f</a:t>
            </a:r>
            <a:r>
              <a:rPr dirty="0" smtClean="0"/>
              <a:t>y </a:t>
            </a:r>
            <a:r>
              <a:rPr dirty="0"/>
              <a:t>chains of operators (“stages”)</a:t>
            </a:r>
          </a:p>
          <a:p>
            <a:pPr lvl="1">
              <a:buChar char="-"/>
            </a:pPr>
            <a:r>
              <a:rPr dirty="0"/>
              <a:t>Compile each stage into a single function</a:t>
            </a:r>
          </a:p>
          <a:p>
            <a:pPr lvl="1">
              <a:buChar char="-"/>
            </a:pPr>
            <a:r>
              <a:rPr dirty="0"/>
              <a:t>Functionality of a general purpose execution engine; performance as if hand built system just to run your </a:t>
            </a:r>
            <a:r>
              <a:rPr dirty="0" smtClean="0"/>
              <a:t>query</a:t>
            </a:r>
            <a:endParaRPr lang="en-US" dirty="0" smtClean="0"/>
          </a:p>
          <a:p>
            <a:pPr>
              <a:buSzPct val="90000"/>
              <a:buChar char="-"/>
            </a:pPr>
            <a:endParaRPr lang="en-US" dirty="0" smtClean="0"/>
          </a:p>
          <a:p>
            <a:pPr marL="0" indent="0">
              <a:buSzPct val="90000"/>
            </a:pPr>
            <a:r>
              <a:rPr lang="en-US" sz="2933" dirty="0"/>
              <a:t>See paper Efficiently Compiling Efficient Query Plans for Modern Hardware, Neumann, VLDB 2011</a:t>
            </a:r>
          </a:p>
        </p:txBody>
      </p:sp>
    </p:spTree>
    <p:extLst>
      <p:ext uri="{BB962C8B-B14F-4D97-AF65-F5344CB8AC3E}">
        <p14:creationId xmlns:p14="http://schemas.microsoft.com/office/powerpoint/2010/main" val="19957497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648091" y="3429000"/>
            <a:ext cx="2187115" cy="0"/>
          </a:xfrm>
          <a:prstGeom prst="line">
            <a:avLst/>
          </a:prstGeom>
          <a:ln w="127000">
            <a:solidFill>
              <a:schemeClr val="accent1"/>
            </a:solidFill>
            <a:bevel/>
            <a:tailEnd type="triangle"/>
          </a:ln>
        </p:spPr>
        <p:txBody>
          <a:bodyPr lIns="60959" rIns="6095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600"/>
          </a:p>
        </p:txBody>
      </p:sp>
      <p:pic>
        <p:nvPicPr>
          <p:cNvPr id="2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6172" y="1260922"/>
            <a:ext cx="3498705" cy="4857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817" y="1589779"/>
            <a:ext cx="2757308" cy="466692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226483" y="275167"/>
            <a:ext cx="11800419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Whole-stage Codegen: Planner</a:t>
            </a:r>
          </a:p>
        </p:txBody>
      </p:sp>
    </p:spTree>
    <p:extLst>
      <p:ext uri="{BB962C8B-B14F-4D97-AF65-F5344CB8AC3E}">
        <p14:creationId xmlns:p14="http://schemas.microsoft.com/office/powerpoint/2010/main" val="10182094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 advAuto="0"/>
      <p:bldP spid="266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5"/>
          <p:cNvGrpSpPr/>
          <p:nvPr/>
        </p:nvGrpSpPr>
        <p:grpSpPr>
          <a:xfrm>
            <a:off x="841421" y="1720673"/>
            <a:ext cx="1528603" cy="3890793"/>
            <a:chOff x="-25400" y="0"/>
            <a:chExt cx="1146451" cy="2918093"/>
          </a:xfrm>
        </p:grpSpPr>
        <p:grpSp>
          <p:nvGrpSpPr>
            <p:cNvPr id="272" name="Group 272"/>
            <p:cNvGrpSpPr/>
            <p:nvPr/>
          </p:nvGrpSpPr>
          <p:grpSpPr>
            <a:xfrm>
              <a:off x="0" y="2403324"/>
              <a:ext cx="1121051" cy="514769"/>
              <a:chOff x="0" y="0"/>
              <a:chExt cx="1121050" cy="514767"/>
            </a:xfrm>
          </p:grpSpPr>
          <p:sp>
            <p:nvSpPr>
              <p:cNvPr id="270" name="Shape 270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37850"/>
                    </a:schemeClr>
                  </a:gs>
                </a:gsLst>
                <a:lin ang="16200000" scaled="0"/>
              </a:gradFill>
              <a:ln w="9525" cap="flat">
                <a:solidFill>
                  <a:srgbClr val="626262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25128" y="103472"/>
                <a:ext cx="1070793" cy="307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867">
                    <a:solidFill>
                      <a:srgbClr val="000000"/>
                    </a:solidFill>
                  </a:rPr>
                  <a:t>Scan</a:t>
                </a:r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0" y="1602216"/>
              <a:ext cx="1121051" cy="514768"/>
              <a:chOff x="0" y="0"/>
              <a:chExt cx="1121050" cy="514767"/>
            </a:xfrm>
          </p:grpSpPr>
          <p:sp>
            <p:nvSpPr>
              <p:cNvPr id="273" name="Shape 273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25128" y="103472"/>
                <a:ext cx="1070793" cy="307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867">
                    <a:solidFill>
                      <a:srgbClr val="000000"/>
                    </a:solidFill>
                  </a:rPr>
                  <a:t>Filter</a:t>
                </a:r>
              </a:p>
            </p:txBody>
          </p:sp>
        </p:grpSp>
        <p:grpSp>
          <p:nvGrpSpPr>
            <p:cNvPr id="278" name="Group 278"/>
            <p:cNvGrpSpPr/>
            <p:nvPr/>
          </p:nvGrpSpPr>
          <p:grpSpPr>
            <a:xfrm>
              <a:off x="0" y="801108"/>
              <a:ext cx="1121051" cy="514768"/>
              <a:chOff x="0" y="0"/>
              <a:chExt cx="1121050" cy="514767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1867"/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25128" y="103472"/>
                <a:ext cx="1070793" cy="307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867">
                    <a:solidFill>
                      <a:srgbClr val="000000"/>
                    </a:solidFill>
                  </a:rPr>
                  <a:t>Project</a:t>
                </a:r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-25400" y="0"/>
              <a:ext cx="1121322" cy="514768"/>
              <a:chOff x="-25400" y="0"/>
              <a:chExt cx="1121321" cy="514767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2540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E43900"/>
                  </a:gs>
                  <a:gs pos="100000">
                    <a:schemeClr val="accent6">
                      <a:hueOff val="-654741"/>
                      <a:satOff val="7017"/>
                      <a:lumOff val="38509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25128" y="103472"/>
                <a:ext cx="1070793" cy="307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867">
                    <a:solidFill>
                      <a:srgbClr val="000000"/>
                    </a:solidFill>
                  </a:rPr>
                  <a:t>Aggregate</a:t>
                </a:r>
              </a:p>
            </p:txBody>
          </p:sp>
        </p:grpSp>
        <p:sp>
          <p:nvSpPr>
            <p:cNvPr id="282" name="Shape 282"/>
            <p:cNvSpPr/>
            <p:nvPr/>
          </p:nvSpPr>
          <p:spPr>
            <a:xfrm flipV="1">
              <a:off x="560524" y="2116983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1600"/>
            </a:p>
          </p:txBody>
        </p:sp>
        <p:sp>
          <p:nvSpPr>
            <p:cNvPr id="283" name="Shape 283"/>
            <p:cNvSpPr/>
            <p:nvPr/>
          </p:nvSpPr>
          <p:spPr>
            <a:xfrm flipV="1">
              <a:off x="560524" y="1315875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1600"/>
            </a:p>
          </p:txBody>
        </p:sp>
        <p:sp>
          <p:nvSpPr>
            <p:cNvPr id="284" name="Shape 284"/>
            <p:cNvSpPr/>
            <p:nvPr/>
          </p:nvSpPr>
          <p:spPr>
            <a:xfrm flipV="1">
              <a:off x="560524" y="514767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1600"/>
            </a:p>
          </p:txBody>
        </p:sp>
      </p:grpSp>
      <p:sp>
        <p:nvSpPr>
          <p:cNvPr id="286" name="Shape 286"/>
          <p:cNvSpPr/>
          <p:nvPr/>
        </p:nvSpPr>
        <p:spPr>
          <a:xfrm>
            <a:off x="5473333" y="2301239"/>
            <a:ext cx="655281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>
                <a:solidFill>
                  <a:schemeClr val="accent4">
                    <a:lumOff val="-9686"/>
                  </a:schemeClr>
                </a:solidFill>
              </a:defRPr>
            </a:pPr>
            <a:r>
              <a:rPr sz="2400">
                <a:latin typeface="Consolas"/>
                <a:ea typeface="Consolas"/>
                <a:cs typeface="Consolas"/>
                <a:sym typeface="Consolas"/>
              </a:rPr>
              <a:t>long count = 0;</a:t>
            </a:r>
          </a:p>
          <a:p>
            <a:r>
              <a:rPr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sz="2400">
                <a:solidFill>
                  <a:schemeClr val="accent5">
                    <a:lumOff val="-7843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ss_item_sk in store_sales</a:t>
            </a:r>
            <a:r>
              <a:rPr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r>
              <a:rPr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400">
                <a:solidFill>
                  <a:schemeClr val="accent3">
                    <a:lumOff val="-7568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if (ss_item_sk == 1000) {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defRPr>
                <a:solidFill>
                  <a:schemeClr val="accent2">
                    <a:satOff val="-5147"/>
                    <a:lumOff val="-10313"/>
                  </a:schemeClr>
                </a:solidFill>
              </a:defRPr>
            </a:pPr>
            <a:r>
              <a:rPr sz="2400">
                <a:latin typeface="Consolas"/>
                <a:ea typeface="Consolas"/>
                <a:cs typeface="Consolas"/>
                <a:sym typeface="Consolas"/>
              </a:rPr>
              <a:t>    count += 1;</a:t>
            </a:r>
          </a:p>
          <a:p>
            <a:r>
              <a:rPr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400">
                <a:solidFill>
                  <a:schemeClr val="accent3">
                    <a:lumOff val="-7568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87" name="Shape 287"/>
          <p:cNvSpPr/>
          <p:nvPr/>
        </p:nvSpPr>
        <p:spPr>
          <a:xfrm>
            <a:off x="3005919" y="3666067"/>
            <a:ext cx="2187115" cy="0"/>
          </a:xfrm>
          <a:prstGeom prst="line">
            <a:avLst/>
          </a:prstGeom>
          <a:ln w="127000">
            <a:solidFill>
              <a:schemeClr val="accent1"/>
            </a:solidFill>
            <a:bevel/>
            <a:tailEnd type="triangle"/>
          </a:ln>
        </p:spPr>
        <p:txBody>
          <a:bodyPr lIns="60959" rIns="6095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600"/>
          </a:p>
        </p:txBody>
      </p:sp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226483" y="275167"/>
            <a:ext cx="11800419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267" dirty="0"/>
              <a:t>Whole-stage Codegen: Spark as a “Compiler”</a:t>
            </a:r>
          </a:p>
        </p:txBody>
      </p:sp>
    </p:spTree>
    <p:extLst>
      <p:ext uri="{BB962C8B-B14F-4D97-AF65-F5344CB8AC3E}">
        <p14:creationId xmlns:p14="http://schemas.microsoft.com/office/powerpoint/2010/main" val="18963923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440956" y="2524510"/>
            <a:ext cx="5389041" cy="1767840"/>
            <a:chOff x="-153604" y="877994"/>
            <a:chExt cx="9185512" cy="2435214"/>
          </a:xfrm>
        </p:grpSpPr>
        <p:sp>
          <p:nvSpPr>
            <p:cNvPr id="15" name="TextBox 14"/>
            <p:cNvSpPr txBox="1"/>
            <p:nvPr/>
          </p:nvSpPr>
          <p:spPr>
            <a:xfrm>
              <a:off x="-131855" y="964108"/>
              <a:ext cx="1730083" cy="97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  <a:t>Parquet</a:t>
              </a:r>
              <a:b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  <a:t>in 1.6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738056" y="976134"/>
              <a:ext cx="2180965" cy="975119"/>
              <a:chOff x="1738056" y="976134"/>
              <a:chExt cx="2180965" cy="97511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738056" y="1235487"/>
                <a:ext cx="643127" cy="433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18450" y="976134"/>
                <a:ext cx="1500571" cy="975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11M</a:t>
                </a:r>
              </a:p>
              <a:p>
                <a:pPr algn="ctr"/>
                <a:r>
                  <a:rPr lang="en-US" sz="2000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rows/s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153604" y="2194506"/>
              <a:ext cx="1730083" cy="97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  <a:t>Parquet</a:t>
              </a:r>
              <a:b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2000" dirty="0">
                  <a:latin typeface="Source Sans Pro Light" charset="0"/>
                  <a:ea typeface="Source Sans Pro Light" charset="0"/>
                  <a:cs typeface="Source Sans Pro Light" charset="0"/>
                </a:rPr>
                <a:t>in 2.0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38056" y="2199137"/>
              <a:ext cx="7293852" cy="975119"/>
              <a:chOff x="1738056" y="2199137"/>
              <a:chExt cx="7293852" cy="975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738056" y="2462830"/>
                <a:ext cx="5760719" cy="43342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92D05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31337" y="2199137"/>
                <a:ext cx="1500571" cy="975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90M</a:t>
                </a:r>
              </a:p>
              <a:p>
                <a:pPr algn="ctr"/>
                <a:r>
                  <a:rPr lang="en-US" sz="2000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rows/s</a:t>
                </a:r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1738055" y="877994"/>
              <a:ext cx="0" cy="243521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226484" y="2692468"/>
            <a:ext cx="6033883" cy="19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22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Vectorized</a:t>
            </a:r>
            <a:r>
              <a:rPr lang="en-US" sz="3200" dirty="0"/>
              <a:t> decoding</a:t>
            </a:r>
          </a:p>
          <a:p>
            <a:pPr marL="719310" lvl="1">
              <a:buFont typeface="Arial"/>
              <a:buChar char="•"/>
            </a:pPr>
            <a:r>
              <a:rPr lang="en-US" sz="2933" dirty="0"/>
              <a:t>Parquet + built-in cache</a:t>
            </a:r>
          </a:p>
          <a:p>
            <a:pPr marL="719310" lvl="1">
              <a:buFont typeface="Arial"/>
              <a:buChar char="•"/>
            </a:pPr>
            <a:r>
              <a:rPr lang="en-US" sz="2933" dirty="0"/>
              <a:t>Inspired by X100/</a:t>
            </a:r>
            <a:r>
              <a:rPr lang="en-US" sz="2933" dirty="0" err="1"/>
              <a:t>Vectorwise</a:t>
            </a:r>
            <a:endParaRPr lang="en-US" sz="2933" dirty="0"/>
          </a:p>
        </p:txBody>
      </p:sp>
      <p:sp>
        <p:nvSpPr>
          <p:cNvPr id="24" name="Rectangle 23"/>
          <p:cNvSpPr/>
          <p:nvPr/>
        </p:nvSpPr>
        <p:spPr>
          <a:xfrm>
            <a:off x="1" y="4601641"/>
            <a:ext cx="1996351" cy="458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Vectorized</a:t>
            </a:r>
            <a:r>
              <a:rPr lang="en-US" dirty="0" smtClean="0"/>
              <a:t> Decoding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2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858" y="1974115"/>
            <a:ext cx="10671041" cy="1143000"/>
          </a:xfrm>
        </p:spPr>
        <p:txBody>
          <a:bodyPr/>
          <a:lstStyle/>
          <a:p>
            <a:r>
              <a:rPr lang="en-US" dirty="0"/>
              <a:t>War Stories</a:t>
            </a:r>
          </a:p>
        </p:txBody>
      </p:sp>
    </p:spTree>
    <p:extLst>
      <p:ext uri="{BB962C8B-B14F-4D97-AF65-F5344CB8AC3E}">
        <p14:creationId xmlns:p14="http://schemas.microsoft.com/office/powerpoint/2010/main" val="4333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0" y="2213789"/>
            <a:ext cx="11240530" cy="33571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5843" y="379316"/>
            <a:ext cx="10515600" cy="1325563"/>
          </a:xfrm>
        </p:spPr>
        <p:txBody>
          <a:bodyPr/>
          <a:lstStyle/>
          <a:p>
            <a:r>
              <a:rPr lang="en-US" dirty="0" smtClean="0"/>
              <a:t>Pipelines will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4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67265" y="753762"/>
            <a:ext cx="1096044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Troubleshooting</a:t>
            </a:r>
          </a:p>
          <a:p>
            <a:endParaRPr lang="en-US" sz="2000" b="1" dirty="0"/>
          </a:p>
          <a:p>
            <a:r>
              <a:rPr lang="en-US" dirty="0"/>
              <a:t>The audit logging pipeline fails several times a month. Usually it succeeds on the retries. Here are some of the common error cases. These error cases can be found in the digest emails sent by the pipeline: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Caused by: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java.io.IOException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: /path/date=2016-10-25/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blah.gz.parquet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already exists</a:t>
            </a:r>
          </a:p>
          <a:p>
            <a:pPr lvl="1"/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This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is due to S3 eventual consistency. The retry should succeed</a:t>
            </a:r>
          </a:p>
          <a:p>
            <a:pPr marL="342900" indent="-342900">
              <a:buAutoNum type="arabicPeriod"/>
            </a:pP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IllegalStateException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Cannot call methods on a stopped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SparkContext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/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Something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happened to the application. Probably all executors were lost and Spark killed the application. This is an open source bug and should be fixed soon. Retries with on-demand instances should succeed.</a:t>
            </a:r>
          </a:p>
          <a:p>
            <a:pPr marL="342900" indent="-342900">
              <a:buAutoNum type="arabicPeriod"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 fontAlgn="base">
              <a:buAutoNum type="arabicPeriod" startAt="3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Job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 25 cancelled part of cancelled job group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3155545341997344370_5242158252298278457_job-84798-run-1-action-88481</a:t>
            </a:r>
          </a:p>
          <a:p>
            <a:pPr lvl="1" fontAlgn="base"/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Job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seems to have timed out. May want to increase job timeout or use more instances, as load for this day may be high</a:t>
            </a:r>
          </a:p>
        </p:txBody>
      </p:sp>
    </p:spTree>
    <p:extLst>
      <p:ext uri="{BB962C8B-B14F-4D97-AF65-F5344CB8AC3E}">
        <p14:creationId xmlns:p14="http://schemas.microsoft.com/office/powerpoint/2010/main" val="167441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67265" y="1099750"/>
            <a:ext cx="109604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 startAt="3"/>
            </a:pP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 fontAlgn="base">
              <a:buFont typeface="+mj-lt"/>
              <a:buAutoNum type="arabicPeriod" startAt="4"/>
            </a:pP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java.io.IOException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Failed to delete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/path/date=2016-10-10/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blah.gz.parquet</a:t>
            </a: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 fontAlgn="base"/>
            <a:endParaRPr lang="en-US" sz="1400" dirty="0" smtClean="0"/>
          </a:p>
          <a:p>
            <a:pPr lvl="1" fontAlgn="base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Another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S3 eventual consistency problem. Retry should succeed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fontAlgn="base">
              <a:buAutoNum type="arabicPeriod" startAt="4"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 fontAlgn="base">
              <a:buAutoNum type="arabicPeriod" startAt="4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Caused by: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org.apache.spark.SparkException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Job aborted due to stage failure: Task 256 in stage 76.0 failed 4 times, most recent failure: Lost task 256.3 in stage 76.0 (TID 39492, 10.0.78.66):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java.io.IOException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No space left on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device</a:t>
            </a:r>
          </a:p>
          <a:p>
            <a:pPr lvl="1" fontAlgn="base"/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Caused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by too much shuffle. Increasing EBS volume should help.</a:t>
            </a:r>
          </a:p>
          <a:p>
            <a:pPr marL="342900" indent="-342900" fontAlgn="base">
              <a:buAutoNum type="arabicPeriod" startAt="4"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 fontAlgn="base">
              <a:buAutoNum type="arabicPeriod" startAt="4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Caused by: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org.apache.spark.SparkException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Job aborted due to stage failure: Task 92 in stage 5.0 failed 4 times, most recent failure: Lost task 92.3 in stage 5.0 (TID 16616, 10.0.27.18):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java.io.IOException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Stream is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corrupted</a:t>
            </a:r>
          </a:p>
          <a:p>
            <a:pPr lvl="1" fontAlgn="base"/>
            <a:r>
              <a:rPr lang="en-US" dirty="0" smtClean="0"/>
              <a:t>	</a:t>
            </a:r>
          </a:p>
          <a:p>
            <a:pPr lvl="1" fontAlgn="base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Caused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by EC2 instances in bad states. Workarounds will be merged to new version of Spark (2.1 or newer). Currently (2016/11/30) we use a customized spark image in prod job which seems fixed the issue.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342900" indent="-342900" fontAlgn="base">
              <a:buAutoNum type="arabicPeriod" startAt="3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Business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4" y="1750485"/>
            <a:ext cx="9431866" cy="4525433"/>
          </a:xfrm>
        </p:spPr>
        <p:txBody>
          <a:bodyPr/>
          <a:lstStyle/>
          <a:p>
            <a:r>
              <a:rPr lang="en-US" dirty="0" smtClean="0"/>
              <a:t>Machine Learning: Recommendation Systems</a:t>
            </a:r>
          </a:p>
          <a:p>
            <a:pPr lvl="1"/>
            <a:r>
              <a:rPr lang="en-US" dirty="0" smtClean="0"/>
              <a:t>Recommend products/social connections/features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Riot Games </a:t>
            </a:r>
            <a:r>
              <a:rPr lang="mr-IN" dirty="0" smtClean="0"/>
              <a:t>–</a:t>
            </a:r>
            <a:r>
              <a:rPr lang="en-US" dirty="0" smtClean="0"/>
              <a:t> League of Legends</a:t>
            </a:r>
          </a:p>
          <a:p>
            <a:pPr lvl="2"/>
            <a:r>
              <a:rPr lang="en-US" dirty="0" smtClean="0"/>
              <a:t>In-store purchase of outfits/cosmetics for characters. A main profit driver</a:t>
            </a:r>
          </a:p>
          <a:p>
            <a:pPr lvl="2"/>
            <a:r>
              <a:rPr lang="en-US" dirty="0" smtClean="0"/>
              <a:t>Identifying </a:t>
            </a:r>
            <a:r>
              <a:rPr lang="en-US" dirty="0" err="1" smtClean="0"/>
              <a:t>unsportsperson</a:t>
            </a:r>
            <a:r>
              <a:rPr lang="en-US" dirty="0" smtClean="0"/>
              <a:t> like conduct in chat rooms &amp; warning or banning</a:t>
            </a:r>
          </a:p>
          <a:p>
            <a:pPr lvl="1"/>
            <a:r>
              <a:rPr lang="en-US" dirty="0" err="1" smtClean="0"/>
              <a:t>Hotels.com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recommend hotels/car rentals</a:t>
            </a:r>
          </a:p>
        </p:txBody>
      </p:sp>
    </p:spTree>
    <p:extLst>
      <p:ext uri="{BB962C8B-B14F-4D97-AF65-F5344CB8AC3E}">
        <p14:creationId xmlns:p14="http://schemas.microsoft.com/office/powerpoint/2010/main" val="213958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data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055"/>
            <a:ext cx="10515600" cy="4351338"/>
          </a:xfrm>
        </p:spPr>
        <p:txBody>
          <a:bodyPr/>
          <a:lstStyle/>
          <a:p>
            <a:r>
              <a:rPr lang="en-US" dirty="0" smtClean="0"/>
              <a:t>One day one table had 8 columns</a:t>
            </a:r>
          </a:p>
          <a:p>
            <a:r>
              <a:rPr lang="en-US" dirty="0" smtClean="0"/>
              <a:t>The next day it had 32 columns</a:t>
            </a:r>
          </a:p>
          <a:p>
            <a:r>
              <a:rPr lang="en-US" dirty="0" smtClean="0"/>
              <a:t>What happened?</a:t>
            </a:r>
            <a:endParaRPr lang="en-US" dirty="0"/>
          </a:p>
        </p:txBody>
      </p:sp>
      <p:sp>
        <p:nvSpPr>
          <p:cNvPr id="4" name="AutoShape 2" descr="nline image 1"/>
          <p:cNvSpPr>
            <a:spLocks noChangeAspect="1" noChangeArrowheads="1"/>
          </p:cNvSpPr>
          <p:nvPr/>
        </p:nvSpPr>
        <p:spPr bwMode="auto">
          <a:xfrm>
            <a:off x="0" y="0"/>
            <a:ext cx="4953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8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847"/>
            <a:ext cx="10515600" cy="4351338"/>
          </a:xfrm>
        </p:spPr>
        <p:txBody>
          <a:bodyPr/>
          <a:lstStyle/>
          <a:p>
            <a:r>
              <a:rPr lang="en-US" dirty="0"/>
              <a:t>Attempting to join ~</a:t>
            </a:r>
            <a:r>
              <a:rPr lang="en-US" dirty="0" smtClean="0"/>
              <a:t>400M </a:t>
            </a:r>
            <a:r>
              <a:rPr lang="en-US" dirty="0"/>
              <a:t>rows x </a:t>
            </a:r>
            <a:r>
              <a:rPr lang="en-US" dirty="0" smtClean="0"/>
              <a:t>~</a:t>
            </a:r>
            <a:r>
              <a:rPr lang="en-US" dirty="0"/>
              <a:t>2</a:t>
            </a:r>
            <a:r>
              <a:rPr lang="en-US" dirty="0" smtClean="0"/>
              <a:t>B </a:t>
            </a:r>
            <a:r>
              <a:rPr lang="en-US" dirty="0"/>
              <a:t>rows</a:t>
            </a:r>
          </a:p>
          <a:p>
            <a:r>
              <a:rPr lang="en-US" dirty="0"/>
              <a:t>Keep hitting </a:t>
            </a:r>
            <a:r>
              <a:rPr lang="en-US" dirty="0" smtClean="0"/>
              <a:t>out </a:t>
            </a:r>
            <a:r>
              <a:rPr lang="en-US" dirty="0"/>
              <a:t>of memory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After join get 4 Trillion rows</a:t>
            </a:r>
          </a:p>
          <a:p>
            <a:endParaRPr lang="en-US" dirty="0"/>
          </a:p>
        </p:txBody>
      </p:sp>
      <p:sp>
        <p:nvSpPr>
          <p:cNvPr id="4" name="AutoShape 2" descr="nline image 1"/>
          <p:cNvSpPr>
            <a:spLocks noChangeAspect="1" noChangeArrowheads="1"/>
          </p:cNvSpPr>
          <p:nvPr/>
        </p:nvSpPr>
        <p:spPr bwMode="auto">
          <a:xfrm>
            <a:off x="0" y="0"/>
            <a:ext cx="4953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361658"/>
            <a:ext cx="6028871" cy="31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78" y="1135620"/>
            <a:ext cx="6285471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ea typeface="Consolas" charset="0"/>
                <a:cs typeface="Consolas" charset="0"/>
              </a:rPr>
              <a:t>Customer job spuriously fails with `</a:t>
            </a:r>
            <a:r>
              <a:rPr lang="en-US" sz="2400" dirty="0" err="1" smtClean="0">
                <a:ea typeface="Consolas" charset="0"/>
                <a:cs typeface="Consolas" charset="0"/>
              </a:rPr>
              <a:t>ExecutorLostFailure</a:t>
            </a:r>
            <a:r>
              <a:rPr lang="en-US" sz="2400" dirty="0" smtClean="0">
                <a:ea typeface="Consolas" charset="0"/>
                <a:cs typeface="Consolas" charset="0"/>
              </a:rPr>
              <a:t>`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16/09/29 17:36:44 WARN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AkkaRpcEndpointRef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: Error sending message [message = Heartbeat(18,[Lscala.Tuple2;@79d26749,BlockManagerId(18, 10.49.188.112, 37861))] in 1 attempts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org.apache.spark.rpc.RpcTimeoutException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: Futures timed out after [120 seconds]. This timeout is controlled by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spark.rpc.askTimeout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at org.apache.spark.rpc.RpcTimeout.org$apache$spark$rpc$RpcTimeout$$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createRpcTimeoutException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(RpcEnv.scala:214)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0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4726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They </a:t>
            </a:r>
            <a:r>
              <a:rPr lang="en-US" dirty="0"/>
              <a:t>are running an iterative ML algorithm. The futures timed out errors all seem to be happening around the "collect" phase</a:t>
            </a:r>
          </a:p>
          <a:p>
            <a:r>
              <a:rPr lang="en-US" dirty="0" smtClean="0"/>
              <a:t>They </a:t>
            </a:r>
            <a:r>
              <a:rPr lang="en-US" dirty="0"/>
              <a:t>have 50 workers -&gt; 400 tasks. Each task is trying to send about 25 MB to the driver. Total bytes received by the driver will be around 25 * 400 -&gt; 10 GB.</a:t>
            </a:r>
          </a:p>
          <a:p>
            <a:r>
              <a:rPr lang="en-US" dirty="0" smtClean="0"/>
              <a:t>The </a:t>
            </a:r>
            <a:r>
              <a:rPr lang="en-US" dirty="0"/>
              <a:t>driver starts </a:t>
            </a:r>
            <a:r>
              <a:rPr lang="en-US" dirty="0" err="1"/>
              <a:t>GC'ing</a:t>
            </a:r>
            <a:r>
              <a:rPr lang="en-US" dirty="0"/>
              <a:t> after several iterations (as it received 10 GB on the previous iterations). GC + Network saturation prevent the Driver and Master from acknowledging the Executor heartbeats.</a:t>
            </a:r>
          </a:p>
          <a:p>
            <a:r>
              <a:rPr lang="en-US" dirty="0" smtClean="0"/>
              <a:t>Executors </a:t>
            </a:r>
            <a:r>
              <a:rPr lang="en-US" dirty="0"/>
              <a:t>get killed because the master didn't receive any heartbeats (even though the executors tried for 2 minutes)</a:t>
            </a:r>
          </a:p>
          <a:p>
            <a:r>
              <a:rPr lang="en-US" dirty="0" smtClean="0"/>
              <a:t>Job </a:t>
            </a:r>
            <a:r>
              <a:rPr lang="en-US" dirty="0"/>
              <a:t>fails because they use </a:t>
            </a:r>
            <a:r>
              <a:rPr lang="en-US" dirty="0" err="1"/>
              <a:t>rdd.localCheckpoint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1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groupByKey</a:t>
            </a:r>
            <a:r>
              <a:rPr lang="en-US" dirty="0" smtClean="0"/>
              <a:t> + collect causing large network traffic to Driver</a:t>
            </a:r>
          </a:p>
          <a:p>
            <a:r>
              <a:rPr lang="en-US" dirty="0" smtClean="0"/>
              <a:t>Replace with </a:t>
            </a:r>
            <a:r>
              <a:rPr lang="en-US" dirty="0" err="1" smtClean="0"/>
              <a:t>treeAggregate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858" y="1974115"/>
            <a:ext cx="10671041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6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thing you will do when working in industry</a:t>
            </a:r>
          </a:p>
          <a:p>
            <a:endParaRPr lang="en-US" dirty="0" smtClean="0"/>
          </a:p>
          <a:p>
            <a:r>
              <a:rPr lang="en-US" dirty="0" smtClean="0"/>
              <a:t>Helps set contracts</a:t>
            </a:r>
          </a:p>
          <a:p>
            <a:r>
              <a:rPr lang="en-US" dirty="0" smtClean="0"/>
              <a:t>Makes sure other people don’t break those contracts</a:t>
            </a:r>
          </a:p>
          <a:p>
            <a:r>
              <a:rPr lang="en-US" dirty="0" smtClean="0"/>
              <a:t>Good to learn frameworks like </a:t>
            </a:r>
            <a:r>
              <a:rPr lang="en-US" dirty="0" err="1" smtClean="0"/>
              <a:t>jUnit</a:t>
            </a:r>
            <a:r>
              <a:rPr lang="en-US" dirty="0" smtClean="0"/>
              <a:t>, </a:t>
            </a:r>
            <a:r>
              <a:rPr lang="en-US" dirty="0" err="1" smtClean="0"/>
              <a:t>scalatest</a:t>
            </a:r>
            <a:r>
              <a:rPr lang="en-US" dirty="0" smtClean="0"/>
              <a:t>, python </a:t>
            </a:r>
            <a:r>
              <a:rPr lang="en-US" dirty="0" err="1" smtClean="0"/>
              <a:t>unittest</a:t>
            </a:r>
            <a:r>
              <a:rPr lang="en-US" dirty="0" smtClean="0"/>
              <a:t>, mocha in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0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problems at the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clearly defining the problem &amp; understanding the root cause</a:t>
            </a:r>
          </a:p>
          <a:p>
            <a:r>
              <a:rPr lang="en-US" dirty="0" smtClean="0"/>
              <a:t>Sometimes not easy, may be time consuming</a:t>
            </a:r>
          </a:p>
          <a:p>
            <a:r>
              <a:rPr lang="en-US" dirty="0" smtClean="0"/>
              <a:t>Doing it right has better rate of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classes of problems and try building holistic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7605"/>
            <a:ext cx="10515600" cy="2783444"/>
          </a:xfrm>
        </p:spPr>
        <p:txBody>
          <a:bodyPr/>
          <a:lstStyle/>
          <a:p>
            <a:r>
              <a:rPr lang="en-US" dirty="0" smtClean="0"/>
              <a:t>Customers will want faster horses. Build them a car instead</a:t>
            </a:r>
          </a:p>
          <a:p>
            <a:r>
              <a:rPr lang="en-US" dirty="0" smtClean="0"/>
              <a:t>Try solving bigger picture problem rather than manifestations of problem</a:t>
            </a:r>
          </a:p>
          <a:p>
            <a:r>
              <a:rPr lang="en-US" dirty="0" smtClean="0"/>
              <a:t>Otherwise end up with fragmented solutions that work somewhere but not everywhere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can also refer to the tech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83" y="2117627"/>
            <a:ext cx="144780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69" y="3952335"/>
            <a:ext cx="201930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283" y="4220085"/>
            <a:ext cx="2120900" cy="119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128" y="1854680"/>
            <a:ext cx="1088531" cy="1824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534" y="1791807"/>
            <a:ext cx="1689100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659" y="1854679"/>
            <a:ext cx="3759200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059" y="4122274"/>
            <a:ext cx="2432379" cy="1291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9032" y="5983285"/>
            <a:ext cx="3683053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Some concepts pioneered </a:t>
            </a:r>
            <a:r>
              <a:rPr lang="en-US" dirty="0">
                <a:latin typeface="Source Sans Pro Light"/>
                <a:cs typeface="Source Sans Pro Light"/>
              </a:rPr>
              <a:t>by Google</a:t>
            </a:r>
          </a:p>
        </p:txBody>
      </p:sp>
    </p:spTree>
    <p:extLst>
      <p:ext uri="{BB962C8B-B14F-4D97-AF65-F5344CB8AC3E}">
        <p14:creationId xmlns:p14="http://schemas.microsoft.com/office/powerpoint/2010/main" val="106007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what’s out there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Someone probably has faced an issue you’re facing</a:t>
            </a:r>
          </a:p>
          <a:p>
            <a:r>
              <a:rPr lang="en-US" dirty="0" smtClean="0"/>
              <a:t>Someone probably has already solved the issue you’re facing</a:t>
            </a:r>
          </a:p>
          <a:p>
            <a:r>
              <a:rPr lang="en-US" dirty="0" smtClean="0"/>
              <a:t>Use that someone’s work</a:t>
            </a:r>
          </a:p>
          <a:p>
            <a:r>
              <a:rPr lang="en-US" dirty="0" smtClean="0"/>
              <a:t>Don’t reinvent the wheel</a:t>
            </a:r>
          </a:p>
        </p:txBody>
      </p:sp>
    </p:spTree>
    <p:extLst>
      <p:ext uri="{BB962C8B-B14F-4D97-AF65-F5344CB8AC3E}">
        <p14:creationId xmlns:p14="http://schemas.microsoft.com/office/powerpoint/2010/main" val="21685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work as much as you can ahead of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requirements</a:t>
            </a:r>
          </a:p>
          <a:p>
            <a:r>
              <a:rPr lang="en-US" dirty="0" smtClean="0"/>
              <a:t>Provide the simplest possible solution that meets these requirements</a:t>
            </a:r>
          </a:p>
          <a:p>
            <a:r>
              <a:rPr lang="en-US" dirty="0" smtClean="0"/>
              <a:t>KISS (Keep it simple, stupid)</a:t>
            </a:r>
          </a:p>
          <a:p>
            <a:r>
              <a:rPr lang="en-US" dirty="0" smtClean="0"/>
              <a:t>Think about </a:t>
            </a:r>
            <a:r>
              <a:rPr lang="en-US" dirty="0" err="1" smtClean="0"/>
              <a:t>evolvability</a:t>
            </a:r>
            <a:r>
              <a:rPr lang="en-US" dirty="0" smtClean="0"/>
              <a:t>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1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858" y="1974115"/>
            <a:ext cx="10671041" cy="1143000"/>
          </a:xfrm>
        </p:spPr>
        <p:txBody>
          <a:bodyPr/>
          <a:lstStyle/>
          <a:p>
            <a:r>
              <a:rPr lang="en-US" dirty="0" smtClean="0"/>
              <a:t>Extra Spark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so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a mess</a:t>
            </a:r>
          </a:p>
          <a:p>
            <a:pPr lvl="1"/>
            <a:r>
              <a:rPr lang="en-US" dirty="0" err="1" smtClean="0"/>
              <a:t>Siloed</a:t>
            </a:r>
            <a:r>
              <a:rPr lang="en-US" dirty="0" smtClean="0"/>
              <a:t> across many sources</a:t>
            </a:r>
            <a:endParaRPr lang="en-US" dirty="0"/>
          </a:p>
          <a:p>
            <a:pPr lvl="1"/>
            <a:r>
              <a:rPr lang="en-US" dirty="0" smtClean="0"/>
              <a:t>Saved in different formats</a:t>
            </a:r>
          </a:p>
          <a:p>
            <a:pPr lvl="1"/>
            <a:r>
              <a:rPr lang="en-US" dirty="0" smtClean="0"/>
              <a:t>Always has “bad” values</a:t>
            </a:r>
          </a:p>
          <a:p>
            <a:pPr lvl="1"/>
            <a:r>
              <a:rPr lang="en-US" dirty="0" smtClean="0"/>
              <a:t>Evolves over time</a:t>
            </a:r>
          </a:p>
          <a:p>
            <a:pPr lvl="1"/>
            <a:endParaRPr lang="en-US" dirty="0"/>
          </a:p>
          <a:p>
            <a:r>
              <a:rPr lang="en-US" dirty="0" smtClean="0"/>
              <a:t>Scalability is an issue</a:t>
            </a:r>
          </a:p>
          <a:p>
            <a:pPr lvl="1"/>
            <a:r>
              <a:rPr lang="en-US" dirty="0" smtClean="0"/>
              <a:t>Require fault tolerance</a:t>
            </a:r>
          </a:p>
          <a:p>
            <a:pPr lvl="1"/>
            <a:r>
              <a:rPr lang="en-US" dirty="0" smtClean="0"/>
              <a:t>Data skew is a pain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3340"/>
            <a:ext cx="10515600" cy="1325563"/>
          </a:xfrm>
        </p:spPr>
        <p:txBody>
          <a:bodyPr/>
          <a:lstStyle/>
          <a:p>
            <a:r>
              <a:rPr lang="en-US" dirty="0" smtClean="0"/>
              <a:t>Why is it so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416"/>
            <a:ext cx="10515600" cy="41094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Pipelines are growing complex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36707" y="2429083"/>
            <a:ext cx="7172325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49576" y="3553964"/>
            <a:ext cx="1278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IoT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 events from Kafka</a:t>
            </a:r>
            <a:endParaRPr lang="en-US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98162" y="3574098"/>
            <a:ext cx="542200" cy="54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3476" y="4262574"/>
            <a:ext cx="26775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ETL into long term storage</a:t>
            </a:r>
          </a:p>
          <a:p>
            <a:pPr marL="119063" indent="-119063">
              <a:buFontTx/>
              <a:buChar char="-"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Prevent data loss</a:t>
            </a:r>
          </a:p>
          <a:p>
            <a:pPr marL="119063" indent="-119063">
              <a:buFontTx/>
              <a:buChar char="-"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Prevent duplicates</a:t>
            </a:r>
            <a:endParaRPr lang="en-US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41860" y="3693177"/>
            <a:ext cx="2215071" cy="2241480"/>
            <a:chOff x="1861338" y="2556351"/>
            <a:chExt cx="2215071" cy="2241480"/>
          </a:xfrm>
        </p:grpSpPr>
        <p:sp>
          <p:nvSpPr>
            <p:cNvPr id="9" name="Bent Arrow 8"/>
            <p:cNvSpPr/>
            <p:nvPr/>
          </p:nvSpPr>
          <p:spPr>
            <a:xfrm rot="5400000">
              <a:off x="2073125" y="2505924"/>
              <a:ext cx="1120983" cy="1221837"/>
            </a:xfrm>
            <a:prstGeom prst="bentArrow">
              <a:avLst>
                <a:gd name="adj1" fmla="val 25352"/>
                <a:gd name="adj2" fmla="val 21723"/>
                <a:gd name="adj3" fmla="val 25000"/>
                <a:gd name="adj4" fmla="val 4375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61338" y="3689835"/>
              <a:ext cx="221507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Status monitoring</a:t>
              </a:r>
            </a:p>
            <a:p>
              <a:pPr marL="119063" indent="-119063">
                <a:buFontTx/>
                <a:buChar char="-"/>
              </a:pPr>
              <a:r>
                <a:rPr lang="en-US" sz="1600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Handle late data</a:t>
              </a:r>
            </a:p>
            <a:p>
              <a:pPr marL="119063" indent="-119063">
                <a:buFontTx/>
                <a:buChar char="-"/>
              </a:pPr>
              <a:r>
                <a:rPr lang="en-US" sz="1600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Aggregate on windows on event time</a:t>
              </a:r>
              <a:endParaRPr lang="en-US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1" name="Bent Arrow 10"/>
          <p:cNvSpPr/>
          <p:nvPr/>
        </p:nvSpPr>
        <p:spPr>
          <a:xfrm rot="5400000">
            <a:off x="8629906" y="3845739"/>
            <a:ext cx="1120983" cy="840861"/>
          </a:xfrm>
          <a:prstGeom prst="bentArrow">
            <a:avLst>
              <a:gd name="adj1" fmla="val 30150"/>
              <a:gd name="adj2" fmla="val 26021"/>
              <a:gd name="adj3" fmla="val 25000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08159" y="4814160"/>
            <a:ext cx="14852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Source Sans Pro Light" charset="0"/>
                <a:ea typeface="Source Sans Pro Light" charset="0"/>
                <a:cs typeface="Source Sans Pro Light" charset="0"/>
              </a:rPr>
              <a:t>Interactively debug issues</a:t>
            </a:r>
            <a:endParaRPr lang="en-US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- consistency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Bent Arrow 12"/>
          <p:cNvSpPr/>
          <p:nvPr/>
        </p:nvSpPr>
        <p:spPr>
          <a:xfrm flipH="1">
            <a:off x="6998831" y="2563058"/>
            <a:ext cx="1456116" cy="840861"/>
          </a:xfrm>
          <a:prstGeom prst="bentArrow">
            <a:avLst>
              <a:gd name="adj1" fmla="val 30150"/>
              <a:gd name="adj2" fmla="val 26021"/>
              <a:gd name="adj3" fmla="val 25000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5400000" flipH="1">
            <a:off x="5142560" y="2927014"/>
            <a:ext cx="889612" cy="1221837"/>
          </a:xfrm>
          <a:prstGeom prst="bentArrow">
            <a:avLst>
              <a:gd name="adj1" fmla="val 30774"/>
              <a:gd name="adj2" fmla="val 26311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614189" y="3503074"/>
            <a:ext cx="4417359" cy="74953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ewslab Thin" charset="0"/>
                <a:ea typeface="Newslab Thin" charset="0"/>
                <a:cs typeface="Newslab Thin" charset="0"/>
              </a:rPr>
              <a:t>e</a:t>
            </a:r>
            <a:r>
              <a:rPr lang="en-US" dirty="0" smtClean="0">
                <a:latin typeface="Newslab Thin" charset="0"/>
                <a:ea typeface="Newslab Thin" charset="0"/>
                <a:cs typeface="Newslab Thin" charset="0"/>
              </a:rPr>
              <a:t>vent stream</a:t>
            </a:r>
            <a:endParaRPr lang="en-US" dirty="0">
              <a:latin typeface="Newslab Thin" charset="0"/>
              <a:ea typeface="Newslab Thin" charset="0"/>
              <a:cs typeface="Newslab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19694" y="2130206"/>
            <a:ext cx="25257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Anomaly detection</a:t>
            </a:r>
          </a:p>
          <a:p>
            <a:pPr marL="119063" indent="-119063">
              <a:buFontTx/>
              <a:buChar char="-"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Learn models offline</a:t>
            </a:r>
          </a:p>
          <a:p>
            <a:pPr marL="119063" indent="-119063">
              <a:buFontTx/>
              <a:buChar char="-"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Use online + continuous learning</a:t>
            </a:r>
            <a:endParaRPr lang="en-US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5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3" grpId="1" animBg="1"/>
      <p:bldP spid="14" grpId="0" animBg="1"/>
      <p:bldP spid="16" grpId="0"/>
      <p:bldP spid="16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 part of 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5" y="1856812"/>
            <a:ext cx="10735733" cy="3386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195" y="5881816"/>
            <a:ext cx="7587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papers.nips.cc</a:t>
            </a:r>
            <a:r>
              <a:rPr lang="en-US" sz="1200" dirty="0" smtClean="0"/>
              <a:t>/paper/5656-hidden-technical-debt-in-machine-learning-systems.pdf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97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Apache® Spark</a:t>
            </a:r>
            <a:r>
              <a:rPr lang="en-US" baseline="30000" dirty="0" smtClean="0"/>
              <a:t>™</a:t>
            </a:r>
            <a:r>
              <a:rPr lang="en-US" dirty="0" smtClean="0"/>
              <a:t>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Unified engine for large-scale data processing</a:t>
            </a:r>
          </a:p>
          <a:p>
            <a:pPr lvl="1"/>
            <a:r>
              <a:rPr lang="en-US" dirty="0" smtClean="0"/>
              <a:t>Batch / Offline</a:t>
            </a:r>
          </a:p>
          <a:p>
            <a:pPr lvl="1"/>
            <a:r>
              <a:rPr lang="en-US" dirty="0" smtClean="0"/>
              <a:t>Streaming / Online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Great APIs</a:t>
            </a:r>
          </a:p>
          <a:p>
            <a:pPr lvl="1"/>
            <a:r>
              <a:rPr lang="en-US" dirty="0" smtClean="0"/>
              <a:t>Available in Python, Scala, Java, R, SQL</a:t>
            </a:r>
          </a:p>
          <a:p>
            <a:r>
              <a:rPr lang="en-US" dirty="0" smtClean="0"/>
              <a:t>Huge Ecosystem</a:t>
            </a:r>
          </a:p>
          <a:p>
            <a:pPr lvl="1"/>
            <a:r>
              <a:rPr lang="en-US" dirty="0" smtClean="0"/>
              <a:t>1,000+ contributors on GitHub</a:t>
            </a:r>
          </a:p>
          <a:p>
            <a:pPr lvl="1"/>
            <a:r>
              <a:rPr lang="en-US" dirty="0" smtClean="0"/>
              <a:t>Can run Standalone, on Yarn, on </a:t>
            </a:r>
            <a:r>
              <a:rPr lang="en-US" dirty="0" err="1" smtClean="0"/>
              <a:t>Mesos</a:t>
            </a:r>
            <a:r>
              <a:rPr lang="en-US" dirty="0" smtClean="0"/>
              <a:t>, on the Cloud, on premise</a:t>
            </a:r>
          </a:p>
          <a:p>
            <a:pPr lvl="1"/>
            <a:r>
              <a:rPr lang="en-US" dirty="0" smtClean="0"/>
              <a:t>Can connect to many data sources and consume many data formats</a:t>
            </a:r>
          </a:p>
          <a:p>
            <a:pPr lvl="1"/>
            <a:r>
              <a:rPr lang="en-US" dirty="0" smtClean="0">
                <a:hlinkClick r:id="rId2"/>
              </a:rPr>
              <a:t>Spark Packages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1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67" y="1395157"/>
            <a:ext cx="2227352" cy="2227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Spark has 1000s of users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0" y="2234760"/>
            <a:ext cx="1591733" cy="54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661" y="5128263"/>
            <a:ext cx="724311" cy="724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9" y="3352800"/>
            <a:ext cx="2192867" cy="813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83" y="3352800"/>
            <a:ext cx="931333" cy="931333"/>
          </a:xfrm>
          <a:prstGeom prst="rect">
            <a:avLst/>
          </a:prstGeom>
        </p:spPr>
      </p:pic>
      <p:pic>
        <p:nvPicPr>
          <p:cNvPr id="10" name="Picture 9" descr="to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28" y="1976266"/>
            <a:ext cx="956149" cy="951900"/>
          </a:xfrm>
          <a:prstGeom prst="rect">
            <a:avLst/>
          </a:prstGeom>
        </p:spPr>
      </p:pic>
      <p:pic>
        <p:nvPicPr>
          <p:cNvPr id="11" name="Picture 10" descr="capon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99" y="3643917"/>
            <a:ext cx="1288256" cy="460336"/>
          </a:xfrm>
          <a:prstGeom prst="rect">
            <a:avLst/>
          </a:prstGeom>
        </p:spPr>
      </p:pic>
      <p:pic>
        <p:nvPicPr>
          <p:cNvPr id="12" name="Picture 11" descr="2000px-Goldman_Sachs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6" y="5205649"/>
            <a:ext cx="695916" cy="682671"/>
          </a:xfrm>
          <a:prstGeom prst="rect">
            <a:avLst/>
          </a:prstGeom>
        </p:spPr>
      </p:pic>
      <p:pic>
        <p:nvPicPr>
          <p:cNvPr id="14" name="Picture 13" descr="salesforce_logo_detai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54" y="5240054"/>
            <a:ext cx="1099209" cy="756257"/>
          </a:xfrm>
          <a:prstGeom prst="rect">
            <a:avLst/>
          </a:prstGeom>
        </p:spPr>
      </p:pic>
      <p:pic>
        <p:nvPicPr>
          <p:cNvPr id="15" name="Picture 14" descr="airbnb-logo-293-5b1924f36d180a53fdca602da3e5bc6c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885" y="1945626"/>
            <a:ext cx="1315083" cy="879716"/>
          </a:xfrm>
          <a:prstGeom prst="rect">
            <a:avLst/>
          </a:prstGeom>
        </p:spPr>
      </p:pic>
      <p:pic>
        <p:nvPicPr>
          <p:cNvPr id="16" name="Picture 15" descr="Screen Shot 2014-05-21 at 1.01.47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11" y="5056122"/>
            <a:ext cx="1419351" cy="442791"/>
          </a:xfrm>
          <a:prstGeom prst="rect">
            <a:avLst/>
          </a:prstGeom>
        </p:spPr>
      </p:pic>
      <p:pic>
        <p:nvPicPr>
          <p:cNvPr id="17" name="Picture 16" descr="Screen Shot 2015-04-25 at 11.26.12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41" y="3610084"/>
            <a:ext cx="1126972" cy="5280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8455" y="5128263"/>
            <a:ext cx="1083664" cy="489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2122" y="6206651"/>
            <a:ext cx="1357125" cy="179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5608" y="5999479"/>
            <a:ext cx="1226779" cy="414343"/>
          </a:xfrm>
          <a:prstGeom prst="rect">
            <a:avLst/>
          </a:prstGeom>
        </p:spPr>
      </p:pic>
      <p:pic>
        <p:nvPicPr>
          <p:cNvPr id="22" name="Picture 21" descr="tr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827" y="5618182"/>
            <a:ext cx="908141" cy="9081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6316" y="1820333"/>
            <a:ext cx="1403253" cy="11078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5383" y="3352801"/>
            <a:ext cx="1033471" cy="1175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17341" y="4538946"/>
            <a:ext cx="1828992" cy="8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27013" y="1751013"/>
          <a:ext cx="1179988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944"/>
                <a:gridCol w="58999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Cloud</a:t>
                      </a:r>
                      <a:endParaRPr lang="en-US" sz="3200" dirty="0"/>
                    </a:p>
                  </a:txBody>
                  <a:tcPr marL="102608" marR="102608"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On-</a:t>
                      </a:r>
                      <a:r>
                        <a:rPr lang="en-US" sz="3200" dirty="0" err="1" smtClean="0"/>
                        <a:t>Prem</a:t>
                      </a:r>
                      <a:endParaRPr lang="en-US" sz="3200" dirty="0"/>
                    </a:p>
                  </a:txBody>
                  <a:tcPr marL="102608" marR="102608"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Elastic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Low cost of ownership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Pay-as-you-go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No</a:t>
                      </a:r>
                      <a:r>
                        <a:rPr lang="en-US" sz="2400" baseline="0" dirty="0" smtClean="0"/>
                        <a:t> up-front infrastructure burden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 smtClean="0"/>
                        <a:t>No infra-maintenance burden</a:t>
                      </a:r>
                      <a:endParaRPr lang="en-US" sz="2400" dirty="0"/>
                    </a:p>
                  </a:txBody>
                  <a:tcPr marL="102608" marR="102608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Rigid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You’re in control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 smtClean="0"/>
                        <a:t>Can customize</a:t>
                      </a:r>
                      <a:r>
                        <a:rPr lang="en-US" sz="2400" baseline="0" dirty="0" smtClean="0"/>
                        <a:t> according to niche requirements</a:t>
                      </a:r>
                      <a:endParaRPr lang="en-US" sz="2400" dirty="0"/>
                    </a:p>
                  </a:txBody>
                  <a:tcPr marL="102608" marR="10260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8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78166"/>
            <a:ext cx="2042518" cy="2293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87" y="1482611"/>
            <a:ext cx="1805517" cy="1171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516" y="1900146"/>
            <a:ext cx="1903804" cy="1278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346" y="469082"/>
            <a:ext cx="1339046" cy="1339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92" y="3334654"/>
            <a:ext cx="1464798" cy="13374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182" y="3120734"/>
            <a:ext cx="2133600" cy="119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0134" y="3166033"/>
            <a:ext cx="1172958" cy="1352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0398" y="4813108"/>
            <a:ext cx="1472892" cy="1075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4318" y="4813108"/>
            <a:ext cx="1419028" cy="1198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6505" y="2767402"/>
            <a:ext cx="1911653" cy="12721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874" y="5222408"/>
            <a:ext cx="1889030" cy="1284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8213" y="5222408"/>
            <a:ext cx="1086569" cy="10865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3684" y="5168861"/>
            <a:ext cx="1225551" cy="12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3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" indent="-457200">
              <a:buFont typeface="Arial"/>
              <a:buChar char="•"/>
            </a:pPr>
            <a:r>
              <a:rPr lang="en-US" sz="2700" dirty="0"/>
              <a:t>What is </a:t>
            </a:r>
            <a:r>
              <a:rPr lang="en-US" sz="2700" dirty="0" smtClean="0"/>
              <a:t>Big Data?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Business Use Cases</a:t>
            </a:r>
          </a:p>
          <a:p>
            <a:pPr marL="11" indent="-457200">
              <a:buFont typeface="Arial"/>
              <a:buChar char="•"/>
            </a:pPr>
            <a:r>
              <a:rPr lang="en-US" sz="4400" b="1" dirty="0" smtClean="0">
                <a:solidFill>
                  <a:srgbClr val="0070C0"/>
                </a:solidFill>
              </a:rPr>
              <a:t>GFS</a:t>
            </a:r>
            <a:r>
              <a:rPr lang="en-US" sz="4400" b="1" dirty="0">
                <a:solidFill>
                  <a:srgbClr val="0070C0"/>
                </a:solidFill>
              </a:rPr>
              <a:t>, MapReduce, </a:t>
            </a:r>
            <a:r>
              <a:rPr lang="en-US" sz="4400" b="1" dirty="0" smtClean="0">
                <a:solidFill>
                  <a:srgbClr val="0070C0"/>
                </a:solidFill>
              </a:rPr>
              <a:t>Hadoop</a:t>
            </a:r>
            <a:endParaRPr lang="en-US" sz="4400" b="1" dirty="0">
              <a:solidFill>
                <a:srgbClr val="0070C0"/>
              </a:solidFill>
            </a:endParaRPr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Spark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/>
              <a:t>What’s different between </a:t>
            </a:r>
            <a:r>
              <a:rPr lang="en-US" sz="2700" dirty="0" smtClean="0"/>
              <a:t>Big Data </a:t>
            </a:r>
            <a:r>
              <a:rPr lang="en-US" sz="2700" dirty="0"/>
              <a:t>and </a:t>
            </a:r>
            <a:r>
              <a:rPr lang="en-US" sz="2700" dirty="0" smtClean="0"/>
              <a:t>Databases?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2606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29" y="1448424"/>
            <a:ext cx="8875748" cy="52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9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&amp; Roots of Big Data Trend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2003 - Google published GFS</a:t>
            </a:r>
          </a:p>
          <a:p>
            <a:r>
              <a:rPr lang="en-US" dirty="0" smtClean="0"/>
              <a:t>2004 - Google published MapReduce</a:t>
            </a:r>
          </a:p>
          <a:p>
            <a:r>
              <a:rPr lang="en-US" dirty="0" smtClean="0"/>
              <a:t>2006 - Hadoop created</a:t>
            </a:r>
          </a:p>
          <a:p>
            <a:r>
              <a:rPr lang="en-US" dirty="0" smtClean="0"/>
              <a:t>2009 - Spark created (as part of </a:t>
            </a:r>
            <a:r>
              <a:rPr lang="en-US" dirty="0" err="1" smtClean="0"/>
              <a:t>Mesos</a:t>
            </a:r>
            <a:r>
              <a:rPr lang="en-US" dirty="0" smtClean="0"/>
              <a:t> project)</a:t>
            </a:r>
          </a:p>
        </p:txBody>
      </p:sp>
    </p:spTree>
    <p:extLst>
      <p:ext uri="{BB962C8B-B14F-4D97-AF65-F5344CB8AC3E}">
        <p14:creationId xmlns:p14="http://schemas.microsoft.com/office/powerpoint/2010/main" val="106359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Google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growing (volume &amp; </a:t>
            </a:r>
            <a:r>
              <a:rPr lang="en-US" dirty="0" smtClean="0"/>
              <a:t>velocity)</a:t>
            </a:r>
          </a:p>
          <a:p>
            <a:pPr lvl="1">
              <a:buFontTx/>
              <a:buChar char="-"/>
            </a:pPr>
            <a:r>
              <a:rPr lang="en-US" dirty="0" smtClean="0"/>
              <a:t>Processing </a:t>
            </a:r>
            <a:r>
              <a:rPr lang="en-US" dirty="0"/>
              <a:t>has to scale out over large </a:t>
            </a:r>
            <a:r>
              <a:rPr lang="en-US" dirty="0" smtClean="0"/>
              <a:t>clusters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Complexity of analysis increasing (variety)</a:t>
            </a:r>
          </a:p>
          <a:p>
            <a:pPr lvl="1">
              <a:buFontTx/>
              <a:buChar char="-"/>
            </a:pPr>
            <a:r>
              <a:rPr lang="en-US" dirty="0" smtClean="0"/>
              <a:t>Massive </a:t>
            </a:r>
            <a:r>
              <a:rPr lang="en-US" dirty="0"/>
              <a:t>ETL (web </a:t>
            </a:r>
            <a:r>
              <a:rPr lang="en-US" dirty="0" smtClean="0"/>
              <a:t>crawling)</a:t>
            </a:r>
          </a:p>
          <a:p>
            <a:pPr lvl="1">
              <a:buFontTx/>
              <a:buChar char="-"/>
            </a:pPr>
            <a:r>
              <a:rPr lang="en-US" dirty="0" smtClean="0"/>
              <a:t>Machine </a:t>
            </a:r>
            <a:r>
              <a:rPr lang="en-US" dirty="0"/>
              <a:t>learning, graph processing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56" y="777409"/>
            <a:ext cx="2251632" cy="2964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86" y="4058967"/>
            <a:ext cx="3263351" cy="22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didn’t Google just use database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2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didn’t Google just use databases?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database vendors charge by $/TB or $/core</a:t>
            </a:r>
          </a:p>
          <a:p>
            <a:endParaRPr lang="en-US" dirty="0"/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no database systems at the time had been demonstrated to work at that scale (# machines or data size)</a:t>
            </a:r>
          </a:p>
          <a:p>
            <a:pPr lvl="1"/>
            <a:endParaRPr lang="en-US" dirty="0"/>
          </a:p>
          <a:p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 lot of semi-/un-structured data: web pages, images, videos</a:t>
            </a:r>
          </a:p>
          <a:p>
            <a:endParaRPr lang="en-US" dirty="0" smtClean="0"/>
          </a:p>
          <a:p>
            <a:r>
              <a:rPr lang="en-US" dirty="0" smtClean="0"/>
              <a:t>Programming Model</a:t>
            </a:r>
          </a:p>
          <a:p>
            <a:pPr lvl="1"/>
            <a:r>
              <a:rPr lang="en-US" dirty="0" smtClean="0"/>
              <a:t>SQL not a good fit for many Google tasks (e.g. crawl the web, build inverted index, log analysis on unstructured data)</a:t>
            </a:r>
          </a:p>
          <a:p>
            <a:pPr lvl="1"/>
            <a:endParaRPr lang="en-US" dirty="0"/>
          </a:p>
          <a:p>
            <a:r>
              <a:rPr lang="en-US" dirty="0" smtClean="0"/>
              <a:t>Not-invented-here</a:t>
            </a:r>
          </a:p>
        </p:txBody>
      </p:sp>
    </p:spTree>
    <p:extLst>
      <p:ext uri="{BB962C8B-B14F-4D97-AF65-F5344CB8AC3E}">
        <p14:creationId xmlns:p14="http://schemas.microsoft.com/office/powerpoint/2010/main" val="18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web index: 10+ </a:t>
            </a:r>
            <a:r>
              <a:rPr lang="en-US" dirty="0" smtClean="0"/>
              <a:t>PB</a:t>
            </a:r>
          </a:p>
          <a:p>
            <a:endParaRPr lang="en-US" dirty="0" smtClean="0"/>
          </a:p>
          <a:p>
            <a:r>
              <a:rPr lang="en-US" dirty="0" smtClean="0"/>
              <a:t>Types of data: HTML pages, PDFs, images, videos, …</a:t>
            </a:r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Cost of 1 TB of disk: $</a:t>
            </a:r>
            <a:r>
              <a:rPr lang="en-US" dirty="0" smtClean="0"/>
              <a:t>50</a:t>
            </a:r>
          </a:p>
          <a:p>
            <a:endParaRPr lang="en-US" dirty="0"/>
          </a:p>
          <a:p>
            <a:r>
              <a:rPr lang="en-US" dirty="0"/>
              <a:t>Time to read 1 TB from disk: 6 hours (50 MB/s)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1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Semi-structured &amp; unstructured data doesn’t fit well with databases</a:t>
            </a:r>
          </a:p>
          <a:p>
            <a:endParaRPr lang="en-US" dirty="0" smtClean="0"/>
          </a:p>
          <a:p>
            <a:r>
              <a:rPr lang="en-US" dirty="0" smtClean="0"/>
              <a:t>Single machine can no longer process or even store all the data</a:t>
            </a:r>
          </a:p>
          <a:p>
            <a:endParaRPr lang="en-US" dirty="0"/>
          </a:p>
          <a:p>
            <a:r>
              <a:rPr lang="en-US" dirty="0" smtClean="0"/>
              <a:t>Only solution is to </a:t>
            </a:r>
            <a:r>
              <a:rPr lang="en-US" dirty="0" smtClean="0">
                <a:latin typeface="Source Sans Pro"/>
                <a:cs typeface="Source Sans Pro"/>
              </a:rPr>
              <a:t>distribute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general storage &amp; processing over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9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/>
          <a:lstStyle/>
          <a:p>
            <a:r>
              <a:rPr lang="en-US" dirty="0" smtClean="0"/>
              <a:t>Who Am </a:t>
            </a:r>
            <a:r>
              <a:rPr lang="en-US" dirty="0" smtClean="0"/>
              <a:t>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59873"/>
            <a:ext cx="10515600" cy="4351338"/>
          </a:xfrm>
        </p:spPr>
        <p:txBody>
          <a:bodyPr/>
          <a:lstStyle/>
          <a:p>
            <a:r>
              <a:rPr lang="en-US" dirty="0" smtClean="0"/>
              <a:t>Technical Cofounder at Databricks</a:t>
            </a:r>
          </a:p>
          <a:p>
            <a:r>
              <a:rPr lang="en-US" dirty="0" smtClean="0"/>
              <a:t>Co-creator of 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r>
              <a:rPr lang="en-US" dirty="0" smtClean="0"/>
              <a:t>Apache Spark Committer</a:t>
            </a:r>
          </a:p>
          <a:p>
            <a:r>
              <a:rPr lang="en-US" dirty="0" smtClean="0"/>
              <a:t>PhD CS, UC Berkeley; BS CS, U of Wisconsin</a:t>
            </a:r>
            <a:endParaRPr lang="en-US" dirty="0"/>
          </a:p>
        </p:txBody>
      </p:sp>
      <p:pic>
        <p:nvPicPr>
          <p:cNvPr id="4" name="Picture 3" descr="databricks-head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51" y="12587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5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8 at 11.3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75" y="0"/>
            <a:ext cx="8452376" cy="6858000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188384" y="176047"/>
            <a:ext cx="11800416" cy="1143000"/>
          </a:xfrm>
          <a:prstGeom prst="rect">
            <a:avLst/>
          </a:prstGeom>
        </p:spPr>
        <p:txBody>
          <a:bodyPr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rgbClr val="404040"/>
                </a:solidFill>
                <a:latin typeface="Newslab Thin"/>
                <a:ea typeface="MS PGothic" pitchFamily="34" charset="-128"/>
                <a:cs typeface="Newslab Thin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9pPr>
          </a:lstStyle>
          <a:p>
            <a:r>
              <a:rPr lang="en-US" sz="2000" dirty="0" smtClean="0"/>
              <a:t>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381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GFS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750485"/>
            <a:ext cx="11800416" cy="4257699"/>
          </a:xfrm>
        </p:spPr>
        <p:txBody>
          <a:bodyPr/>
          <a:lstStyle/>
          <a:p>
            <a:pPr marL="11" indent="-457200">
              <a:buFont typeface="Arial" charset="0"/>
              <a:buChar char="•"/>
            </a:pPr>
            <a:r>
              <a:rPr lang="en-US" dirty="0"/>
              <a:t>“Files are huge by traditional standards</a:t>
            </a:r>
            <a:r>
              <a:rPr lang="en-US" dirty="0" smtClean="0"/>
              <a:t>”</a:t>
            </a:r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“Component failures are the norm rather than the exception”</a:t>
            </a:r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Files are append-only </a:t>
            </a:r>
          </a:p>
          <a:p>
            <a:pPr marL="838190" lvl="1" indent="-457200">
              <a:buFont typeface="Arial" charset="0"/>
              <a:buChar char="•"/>
            </a:pPr>
            <a:r>
              <a:rPr lang="en-US" dirty="0" smtClean="0"/>
              <a:t>“Most files are mutated by appending new data rather than overwriting existing data”</a:t>
            </a:r>
          </a:p>
          <a:p>
            <a:pPr marL="838190" lvl="1" indent="-457200">
              <a:buFont typeface="Arial" charset="0"/>
              <a:buChar char="•"/>
            </a:pPr>
            <a:r>
              <a:rPr lang="en-US" dirty="0" smtClean="0"/>
              <a:t>Why is this ok given our workload types?</a:t>
            </a:r>
          </a:p>
          <a:p>
            <a:pPr marL="838190" lvl="1" indent="-457200">
              <a:buFont typeface="Arial" charset="0"/>
              <a:buChar char="•"/>
            </a:pPr>
            <a:r>
              <a:rPr lang="en-US" dirty="0" smtClean="0"/>
              <a:t>What are the advantages of this?</a:t>
            </a:r>
          </a:p>
          <a:p>
            <a:pPr marL="838190" lvl="1" indent="-457200">
              <a:buFont typeface="Arial" charset="0"/>
              <a:buChar char="•"/>
            </a:pPr>
            <a:r>
              <a:rPr lang="en-US" dirty="0" smtClean="0"/>
              <a:t>Alternative techniques &amp; types of storage systems for when updates required</a:t>
            </a:r>
          </a:p>
        </p:txBody>
      </p:sp>
      <p:sp>
        <p:nvSpPr>
          <p:cNvPr id="4" name="Rectangle 3"/>
          <p:cNvSpPr/>
          <p:nvPr/>
        </p:nvSpPr>
        <p:spPr>
          <a:xfrm>
            <a:off x="8893704" y="6408235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Quotes are from </a:t>
            </a:r>
            <a:r>
              <a:rPr lang="en-US" dirty="0">
                <a:latin typeface="Source Sans Pro Light" charset="0"/>
                <a:ea typeface="Source Sans Pro Light" charset="0"/>
                <a:cs typeface="Source Sans Pro Light" charset="0"/>
              </a:rPr>
              <a:t>GFS 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paper)</a:t>
            </a:r>
            <a:endParaRPr lang="en-US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6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588" y="189135"/>
            <a:ext cx="8095861" cy="616635"/>
          </a:xfrm>
        </p:spPr>
        <p:txBody>
          <a:bodyPr>
            <a:normAutofit/>
          </a:bodyPr>
          <a:lstStyle/>
          <a:p>
            <a:r>
              <a:rPr lang="en-US" sz="2800" dirty="0"/>
              <a:t>File Splits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924051" y="1302764"/>
            <a:ext cx="8201024" cy="1781176"/>
          </a:xfrm>
          <a:prstGeom prst="foldedCorner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600" dirty="0">
                <a:solidFill>
                  <a:srgbClr val="01020B"/>
                </a:solidFill>
              </a:rPr>
              <a:t>Large File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1100101010011100101010011100101010011100101010011100110010101001110010101001110010101001110010101001110010101001</a:t>
            </a:r>
          </a:p>
          <a:p>
            <a:pPr algn="ctr"/>
            <a:r>
              <a:rPr lang="en-US" sz="1000" dirty="0">
                <a:solidFill>
                  <a:srgbClr val="01020B"/>
                </a:solidFill>
              </a:rPr>
              <a:t>…</a:t>
            </a:r>
          </a:p>
          <a:p>
            <a:pPr algn="ctr"/>
            <a:endParaRPr lang="en-US" sz="1000" dirty="0">
              <a:solidFill>
                <a:srgbClr val="01020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1544" y="3143919"/>
            <a:ext cx="103271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 smtClean="0">
                <a:solidFill>
                  <a:srgbClr val="01020B"/>
                </a:solidFill>
                <a:latin typeface="+mj-lt"/>
              </a:rPr>
              <a:t>6440MB</a:t>
            </a:r>
            <a:endParaRPr lang="en-US" dirty="0">
              <a:solidFill>
                <a:srgbClr val="01020B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19327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124087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028847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3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933607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4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838367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5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743124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6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171875" y="4347908"/>
            <a:ext cx="819149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100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9086275" y="4347908"/>
            <a:ext cx="667327" cy="638176"/>
          </a:xfrm>
          <a:prstGeom prst="roundRect">
            <a:avLst/>
          </a:prstGeom>
          <a:solidFill>
            <a:srgbClr val="FFFF93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101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5771347" y="3650976"/>
            <a:ext cx="271808" cy="457200"/>
          </a:xfrm>
          <a:prstGeom prst="downArrow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endParaRPr lang="en-US" sz="1600">
              <a:solidFill>
                <a:srgbClr val="01020B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6868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1628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36388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41148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45908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50665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69834" y="4347909"/>
            <a:ext cx="423621" cy="43088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000" dirty="0">
                <a:solidFill>
                  <a:srgbClr val="01020B"/>
                </a:solidFill>
                <a:latin typeface="+mj-lt"/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79416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64MB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25844" y="5023231"/>
            <a:ext cx="804067" cy="40010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+mj-lt"/>
              </a:rPr>
              <a:t>40MB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1924053" y="864614"/>
            <a:ext cx="1523999" cy="39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Tahoma" pitchFamily="34" charset="0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9pPr>
          </a:lstStyle>
          <a:p>
            <a:r>
              <a:rPr lang="en-US" sz="2200" dirty="0">
                <a:solidFill>
                  <a:srgbClr val="A50021"/>
                </a:solidFill>
              </a:rPr>
              <a:t>Example: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209860" y="4347908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3133551" y="4347908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47852" y="3822427"/>
            <a:ext cx="2693550" cy="4308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rtlCol="0">
            <a:spAutoFit/>
          </a:bodyPr>
          <a:lstStyle/>
          <a:p>
            <a:r>
              <a:rPr lang="en-US" sz="2000" dirty="0">
                <a:solidFill>
                  <a:srgbClr val="A50021"/>
                </a:solidFill>
                <a:latin typeface="Segoe Script" pitchFamily="34" charset="0"/>
              </a:rPr>
              <a:t>Let’s color-code them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4028847" y="4347908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3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4933607" y="4347908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4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838367" y="4347908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5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6752588" y="4347908"/>
            <a:ext cx="819149" cy="638176"/>
          </a:xfrm>
          <a:prstGeom prst="roundRect">
            <a:avLst/>
          </a:prstGeom>
          <a:gradFill flip="none" rotWithShape="1">
            <a:gsLst>
              <a:gs pos="0">
                <a:srgbClr val="FFCC00">
                  <a:tint val="66000"/>
                  <a:satMod val="160000"/>
                </a:srgbClr>
              </a:gs>
              <a:gs pos="50000">
                <a:srgbClr val="FFCC00">
                  <a:tint val="44500"/>
                  <a:satMod val="160000"/>
                </a:srgbClr>
              </a:gs>
              <a:gs pos="100000">
                <a:srgbClr val="FFCC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6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8181339" y="4347908"/>
            <a:ext cx="819149" cy="638176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100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9086275" y="4347908"/>
            <a:ext cx="667327" cy="638176"/>
          </a:xfrm>
          <a:prstGeom prst="roundRect">
            <a:avLst/>
          </a:prstGeom>
          <a:gradFill flip="none" rotWithShape="1">
            <a:gsLst>
              <a:gs pos="0">
                <a:srgbClr val="FFCCFF">
                  <a:shade val="30000"/>
                  <a:satMod val="115000"/>
                </a:srgbClr>
              </a:gs>
              <a:gs pos="50000">
                <a:srgbClr val="FFCCFF">
                  <a:shade val="67500"/>
                  <a:satMod val="115000"/>
                </a:srgbClr>
              </a:gs>
              <a:gs pos="100000">
                <a:srgbClr val="FFCCFF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101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6218" y="5938066"/>
            <a:ext cx="2703205" cy="4001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srgbClr val="A50021"/>
                </a:solidFill>
                <a:latin typeface="Segoe Script" pitchFamily="34" charset="0"/>
                <a:ea typeface="Gungsuh" pitchFamily="18" charset="-127"/>
              </a:rPr>
              <a:t>e.g., Block Size = 64MB</a:t>
            </a:r>
          </a:p>
        </p:txBody>
      </p:sp>
      <p:sp>
        <p:nvSpPr>
          <p:cNvPr id="3" name="Rectangle 2"/>
          <p:cNvSpPr/>
          <p:nvPr/>
        </p:nvSpPr>
        <p:spPr>
          <a:xfrm>
            <a:off x="5244110" y="5568735"/>
            <a:ext cx="4655255" cy="110799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600" dirty="0">
                <a:latin typeface="Source Sans Pro Light"/>
                <a:cs typeface="Source Sans Pro Light"/>
              </a:rPr>
              <a:t>    Files are composed of set of blocks</a:t>
            </a:r>
          </a:p>
          <a:p>
            <a:pPr marL="742932" lvl="1" indent="-285744">
              <a:buFont typeface="Arial" pitchFamily="34" charset="0"/>
              <a:buChar char="•"/>
            </a:pPr>
            <a:r>
              <a:rPr lang="en-US" sz="1600" dirty="0">
                <a:latin typeface="Source Sans Pro Light"/>
                <a:cs typeface="Source Sans Pro Light"/>
              </a:rPr>
              <a:t>Typically 64MB in size</a:t>
            </a:r>
          </a:p>
          <a:p>
            <a:pPr marL="742932" lvl="1" indent="-285744">
              <a:buFont typeface="Arial" pitchFamily="34" charset="0"/>
              <a:buChar char="•"/>
            </a:pPr>
            <a:r>
              <a:rPr lang="en-US" sz="1600" dirty="0">
                <a:latin typeface="Source Sans Pro Light"/>
                <a:cs typeface="Source Sans Pro Light"/>
              </a:rPr>
              <a:t>Each block is stored as a separate file in the local file system (e.g. NTFS)</a:t>
            </a:r>
          </a:p>
        </p:txBody>
      </p:sp>
    </p:spTree>
    <p:extLst>
      <p:ext uri="{BB962C8B-B14F-4D97-AF65-F5344CB8AC3E}">
        <p14:creationId xmlns:p14="http://schemas.microsoft.com/office/powerpoint/2010/main" val="2995341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112" y="175020"/>
            <a:ext cx="8095861" cy="6166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Placement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1714318" y="4776010"/>
            <a:ext cx="8787428" cy="1877636"/>
          </a:xfrm>
        </p:spPr>
        <p:txBody>
          <a:bodyPr>
            <a:normAutofit fontScale="70000" lnSpcReduction="20000"/>
          </a:bodyPr>
          <a:lstStyle/>
          <a:p>
            <a:r>
              <a:rPr lang="en-US" b="1" u="sng" dirty="0" smtClean="0"/>
              <a:t>Default placement policy:</a:t>
            </a:r>
          </a:p>
          <a:p>
            <a:pPr lvl="1"/>
            <a:r>
              <a:rPr lang="en-US" b="1" dirty="0"/>
              <a:t>First copy </a:t>
            </a:r>
            <a:r>
              <a:rPr lang="en-US" dirty="0">
                <a:solidFill>
                  <a:schemeClr val="tx1"/>
                </a:solidFill>
              </a:rPr>
              <a:t>is written to the node creating the file (</a:t>
            </a:r>
            <a:r>
              <a:rPr lang="en-US" b="1" dirty="0">
                <a:solidFill>
                  <a:srgbClr val="A50021"/>
                </a:solidFill>
                <a:latin typeface="Segoe Script" pitchFamily="34" charset="0"/>
              </a:rPr>
              <a:t>write affinity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b="1" dirty="0"/>
              <a:t>Second copy </a:t>
            </a:r>
            <a:r>
              <a:rPr lang="en-US" dirty="0">
                <a:solidFill>
                  <a:schemeClr val="tx1"/>
                </a:solidFill>
              </a:rPr>
              <a:t>is written to a data node within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b="1" dirty="0" smtClean="0"/>
              <a:t>same rack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57189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              (</a:t>
            </a:r>
            <a:r>
              <a:rPr lang="en-US" b="1" dirty="0" smtClean="0">
                <a:solidFill>
                  <a:srgbClr val="A50021"/>
                </a:solidFill>
                <a:latin typeface="Segoe Script" pitchFamily="34" charset="0"/>
              </a:rPr>
              <a:t>to</a:t>
            </a:r>
            <a:r>
              <a:rPr lang="en-US" dirty="0" smtClean="0">
                <a:solidFill>
                  <a:srgbClr val="A50021"/>
                </a:solidFill>
                <a:latin typeface="Segoe Script" pitchFamily="34" charset="0"/>
              </a:rPr>
              <a:t> </a:t>
            </a:r>
            <a:r>
              <a:rPr lang="en-US" b="1" dirty="0" smtClean="0">
                <a:solidFill>
                  <a:srgbClr val="A50021"/>
                </a:solidFill>
                <a:latin typeface="Segoe Script" pitchFamily="34" charset="0"/>
              </a:rPr>
              <a:t>minimize cross-rack network traffic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/>
              <a:t>Third copy </a:t>
            </a:r>
            <a:r>
              <a:rPr lang="en-US" dirty="0">
                <a:solidFill>
                  <a:schemeClr val="tx1"/>
                </a:solidFill>
              </a:rPr>
              <a:t>is written to a data node in a </a:t>
            </a:r>
            <a:r>
              <a:rPr lang="en-US" b="1" dirty="0" smtClean="0"/>
              <a:t>different rack</a:t>
            </a:r>
            <a:endParaRPr lang="en-US" dirty="0" smtClean="0">
              <a:solidFill>
                <a:schemeClr val="tx1"/>
              </a:solidFill>
            </a:endParaRPr>
          </a:p>
          <a:p>
            <a:pPr marL="457189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              (</a:t>
            </a:r>
            <a:r>
              <a:rPr lang="en-US" b="1" dirty="0" smtClean="0">
                <a:solidFill>
                  <a:srgbClr val="A50021"/>
                </a:solidFill>
                <a:latin typeface="Segoe Script" pitchFamily="34" charset="0"/>
              </a:rPr>
              <a:t>to tolerate switch failures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118387" y="1095362"/>
            <a:ext cx="1004887" cy="3323483"/>
            <a:chOff x="6594387" y="1657350"/>
            <a:chExt cx="1004886" cy="3973568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6594387" y="1657350"/>
              <a:ext cx="1004886" cy="343852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59604" y="5189343"/>
              <a:ext cx="855522" cy="44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+mj-lt"/>
                </a:rPr>
                <a:t>Node 5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46802" y="1095361"/>
            <a:ext cx="1004887" cy="3323483"/>
            <a:chOff x="5322801" y="1657349"/>
            <a:chExt cx="1004886" cy="3973568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322801" y="1657349"/>
              <a:ext cx="1004886" cy="343852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88018" y="5189342"/>
              <a:ext cx="855522" cy="44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+mj-lt"/>
                </a:rPr>
                <a:t>Node 4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5690" y="1095361"/>
            <a:ext cx="1004887" cy="3323483"/>
            <a:chOff x="4041690" y="1657349"/>
            <a:chExt cx="1004886" cy="3973568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4041690" y="1657349"/>
              <a:ext cx="1004886" cy="343852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06907" y="5189342"/>
              <a:ext cx="855522" cy="44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+mj-lt"/>
                </a:rPr>
                <a:t>Node 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56005" y="1095362"/>
            <a:ext cx="1004887" cy="3323483"/>
            <a:chOff x="2732004" y="1657350"/>
            <a:chExt cx="1004886" cy="397356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732004" y="1657350"/>
              <a:ext cx="1004886" cy="343852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97221" y="5189343"/>
              <a:ext cx="855522" cy="44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+mj-lt"/>
                </a:rPr>
                <a:t>Node 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74894" y="1095362"/>
            <a:ext cx="1004887" cy="3323483"/>
            <a:chOff x="1450893" y="1657350"/>
            <a:chExt cx="1004886" cy="397356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1450893" y="1657350"/>
              <a:ext cx="1004886" cy="343852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110" y="5189343"/>
              <a:ext cx="855522" cy="44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+mj-lt"/>
                </a:rPr>
                <a:t>Node 1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3067762" y="134301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067762" y="211453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4348872" y="134301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348872" y="211453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658559" y="134301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3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6939670" y="134301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939670" y="2114529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8211256" y="134301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2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6939670" y="2886051"/>
            <a:ext cx="819149" cy="638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Block </a:t>
            </a:r>
          </a:p>
          <a:p>
            <a:pPr algn="ctr" defTabSz="914377"/>
            <a:r>
              <a:rPr lang="en-US" sz="1400" dirty="0">
                <a:solidFill>
                  <a:srgbClr val="01020B"/>
                </a:solidFill>
                <a:latin typeface="+mj-lt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6111" y="4430103"/>
            <a:ext cx="2934376" cy="4001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srgbClr val="A50021"/>
                </a:solidFill>
                <a:latin typeface="Segoe Script" pitchFamily="34" charset="0"/>
                <a:ea typeface="Gungsuh" pitchFamily="18" charset="-127"/>
              </a:rPr>
              <a:t>e.g., Replication factor = 3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943346" y="661783"/>
            <a:ext cx="1523999" cy="39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Tahoma" pitchFamily="34" charset="0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9pPr>
          </a:lstStyle>
          <a:p>
            <a:r>
              <a:rPr lang="en-US" sz="2200" dirty="0">
                <a:solidFill>
                  <a:srgbClr val="A50021"/>
                </a:solidFill>
              </a:rPr>
              <a:t>Example:</a:t>
            </a:r>
          </a:p>
        </p:txBody>
      </p:sp>
      <p:sp>
        <p:nvSpPr>
          <p:cNvPr id="19" name="Rectangle 18"/>
          <p:cNvSpPr/>
          <p:nvPr/>
        </p:nvSpPr>
        <p:spPr>
          <a:xfrm rot="20983334">
            <a:off x="1850652" y="5311618"/>
            <a:ext cx="8161011" cy="461665"/>
          </a:xfrm>
          <a:prstGeom prst="rect">
            <a:avLst/>
          </a:prstGeom>
          <a:solidFill>
            <a:srgbClr val="FFFF00"/>
          </a:solidFill>
          <a:effectLst>
            <a:innerShdw blurRad="114300">
              <a:prstClr val="black"/>
            </a:innerShdw>
          </a:effectLst>
        </p:spPr>
        <p:txBody>
          <a:bodyPr wrap="square" lIns="121917" tIns="60958" rIns="121917" bIns="60958">
            <a:spAutoFit/>
          </a:bodyPr>
          <a:lstStyle/>
          <a:p>
            <a:pPr lvl="1"/>
            <a:r>
              <a:rPr lang="en-US" sz="2200" u="sng" dirty="0">
                <a:latin typeface="+mj-lt"/>
              </a:rPr>
              <a:t>Objectives</a:t>
            </a:r>
            <a:r>
              <a:rPr lang="en-US" sz="2200" dirty="0">
                <a:latin typeface="+mj-lt"/>
              </a:rPr>
              <a:t>: </a:t>
            </a:r>
            <a:r>
              <a:rPr lang="en-US" sz="2200" i="1" dirty="0">
                <a:solidFill>
                  <a:srgbClr val="800000"/>
                </a:solidFill>
                <a:latin typeface="+mj-lt"/>
              </a:rPr>
              <a:t>load balancing, fast access,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254371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10" grpId="0" animBg="1"/>
      <p:bldP spid="11" grpId="0" animBg="1"/>
      <p:bldP spid="14" grpId="0" animBg="1"/>
      <p:bldP spid="15" grpId="0" animBg="1"/>
      <p:bldP spid="18" grpId="0" animBg="1"/>
      <p:bldP spid="22" grpId="0" animBg="1"/>
      <p:bldP spid="23" grpId="0" animBg="1"/>
      <p:bldP spid="26" grpId="0" animBg="1"/>
      <p:bldP spid="29" grpId="0" animBg="1"/>
      <p:bldP spid="27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GFS Architecture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019675" y="1104901"/>
            <a:ext cx="1657351" cy="62865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600" dirty="0" err="1">
                <a:solidFill>
                  <a:srgbClr val="01020B"/>
                </a:solidFill>
                <a:latin typeface="+mj-lt"/>
              </a:rPr>
              <a:t>NameNode</a:t>
            </a:r>
            <a:endParaRPr lang="en-US" sz="1600" dirty="0">
              <a:solidFill>
                <a:srgbClr val="01020B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305675" y="1200150"/>
            <a:ext cx="1657351" cy="4381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en-US" sz="1600" dirty="0" err="1">
                <a:solidFill>
                  <a:srgbClr val="01020B"/>
                </a:solidFill>
                <a:latin typeface="+mj-lt"/>
              </a:rPr>
              <a:t>BackupNode</a:t>
            </a:r>
            <a:endParaRPr lang="en-US" sz="1600" dirty="0">
              <a:solidFill>
                <a:srgbClr val="01020B"/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28824" y="4514849"/>
            <a:ext cx="1333501" cy="904875"/>
            <a:chOff x="876299" y="4552950"/>
            <a:chExt cx="1333501" cy="904875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876299" y="4552950"/>
              <a:ext cx="1333501" cy="90487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DataNode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1076325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1404937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1743073" y="5043486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19500" y="4514849"/>
            <a:ext cx="1333501" cy="904875"/>
            <a:chOff x="876299" y="4552950"/>
            <a:chExt cx="1333501" cy="90487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876299" y="4552950"/>
              <a:ext cx="1333501" cy="90487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DataNode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076325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404937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1743073" y="5043486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10175" y="4514849"/>
            <a:ext cx="1333501" cy="904875"/>
            <a:chOff x="876299" y="4552950"/>
            <a:chExt cx="1333501" cy="904875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876299" y="4552950"/>
              <a:ext cx="1333501" cy="90487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DataNode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1076325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1404937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1743073" y="5043486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0850" y="4514849"/>
            <a:ext cx="1333501" cy="904875"/>
            <a:chOff x="876299" y="4552950"/>
            <a:chExt cx="1333501" cy="904875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876299" y="4552950"/>
              <a:ext cx="1333501" cy="90487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DataNode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1076325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1404937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1743073" y="5043486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91524" y="4514849"/>
            <a:ext cx="1333501" cy="904875"/>
            <a:chOff x="876299" y="4552950"/>
            <a:chExt cx="1333501" cy="90487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876299" y="4552950"/>
              <a:ext cx="1333501" cy="90487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DataNode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1076325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1404937" y="5043487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1743073" y="5043486"/>
              <a:ext cx="276225" cy="27622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cxnSp>
        <p:nvCxnSpPr>
          <p:cNvPr id="33" name="Straight Connector 32"/>
          <p:cNvCxnSpPr>
            <a:stCxn id="5" idx="3"/>
            <a:endCxn id="7" idx="1"/>
          </p:cNvCxnSpPr>
          <p:nvPr/>
        </p:nvCxnSpPr>
        <p:spPr bwMode="auto">
          <a:xfrm flipV="1">
            <a:off x="6677025" y="1419226"/>
            <a:ext cx="62865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35" name="Straight Connector 34"/>
          <p:cNvCxnSpPr>
            <a:stCxn id="5" idx="2"/>
            <a:endCxn id="6" idx="0"/>
          </p:cNvCxnSpPr>
          <p:nvPr/>
        </p:nvCxnSpPr>
        <p:spPr bwMode="auto">
          <a:xfrm flipH="1">
            <a:off x="2695577" y="1733553"/>
            <a:ext cx="3152775" cy="2781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6" name="Straight Connector 35"/>
          <p:cNvCxnSpPr>
            <a:stCxn id="5" idx="2"/>
            <a:endCxn id="13" idx="0"/>
          </p:cNvCxnSpPr>
          <p:nvPr/>
        </p:nvCxnSpPr>
        <p:spPr bwMode="auto">
          <a:xfrm flipH="1">
            <a:off x="4286251" y="1733553"/>
            <a:ext cx="1562100" cy="2781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9" name="Straight Connector 38"/>
          <p:cNvCxnSpPr>
            <a:stCxn id="5" idx="2"/>
            <a:endCxn id="18" idx="0"/>
          </p:cNvCxnSpPr>
          <p:nvPr/>
        </p:nvCxnSpPr>
        <p:spPr bwMode="auto">
          <a:xfrm>
            <a:off x="5848351" y="1733553"/>
            <a:ext cx="28575" cy="2781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42" name="Straight Connector 41"/>
          <p:cNvCxnSpPr>
            <a:stCxn id="5" idx="2"/>
            <a:endCxn id="23" idx="0"/>
          </p:cNvCxnSpPr>
          <p:nvPr/>
        </p:nvCxnSpPr>
        <p:spPr bwMode="auto">
          <a:xfrm>
            <a:off x="5848349" y="1733553"/>
            <a:ext cx="1619251" cy="2781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45" name="Straight Connector 44"/>
          <p:cNvCxnSpPr>
            <a:stCxn id="5" idx="2"/>
            <a:endCxn id="28" idx="0"/>
          </p:cNvCxnSpPr>
          <p:nvPr/>
        </p:nvCxnSpPr>
        <p:spPr bwMode="auto">
          <a:xfrm>
            <a:off x="5848351" y="1733553"/>
            <a:ext cx="3209925" cy="2781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3360819" y="3124201"/>
            <a:ext cx="5135374" cy="40010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solidFill>
                  <a:srgbClr val="A50021"/>
                </a:solidFill>
                <a:latin typeface="Segoe Script" pitchFamily="34" charset="0"/>
              </a:rPr>
              <a:t>(heartbeat, balancing, replication, etc.)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276475" y="5419723"/>
            <a:ext cx="7238999" cy="1157288"/>
            <a:chOff x="752475" y="5419723"/>
            <a:chExt cx="7238998" cy="1157288"/>
          </a:xfrm>
        </p:grpSpPr>
        <p:grpSp>
          <p:nvGrpSpPr>
            <p:cNvPr id="51" name="Group 50"/>
            <p:cNvGrpSpPr/>
            <p:nvPr/>
          </p:nvGrpSpPr>
          <p:grpSpPr>
            <a:xfrm>
              <a:off x="752475" y="5829300"/>
              <a:ext cx="842960" cy="733422"/>
              <a:chOff x="685800" y="5915025"/>
              <a:chExt cx="1014408" cy="733422"/>
            </a:xfrm>
          </p:grpSpPr>
          <p:sp>
            <p:nvSpPr>
              <p:cNvPr id="50" name="Can 49"/>
              <p:cNvSpPr/>
              <p:nvPr/>
            </p:nvSpPr>
            <p:spPr bwMode="auto">
              <a:xfrm>
                <a:off x="690558" y="6391272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49" name="Can 48"/>
              <p:cNvSpPr/>
              <p:nvPr/>
            </p:nvSpPr>
            <p:spPr bwMode="auto">
              <a:xfrm>
                <a:off x="685800" y="6153148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48" name="Can 47"/>
              <p:cNvSpPr/>
              <p:nvPr/>
            </p:nvSpPr>
            <p:spPr bwMode="auto">
              <a:xfrm>
                <a:off x="685800" y="5915025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cxnSp>
          <p:nvCxnSpPr>
            <p:cNvPr id="52" name="Straight Connector 51"/>
            <p:cNvCxnSpPr>
              <a:stCxn id="6" idx="2"/>
              <a:endCxn id="48" idx="1"/>
            </p:cNvCxnSpPr>
            <p:nvPr/>
          </p:nvCxnSpPr>
          <p:spPr bwMode="auto">
            <a:xfrm>
              <a:off x="1171575" y="5419723"/>
              <a:ext cx="403" cy="4095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2347910" y="5843589"/>
              <a:ext cx="839006" cy="733422"/>
              <a:chOff x="685800" y="5915025"/>
              <a:chExt cx="1009650" cy="733422"/>
            </a:xfrm>
          </p:grpSpPr>
          <p:sp>
            <p:nvSpPr>
              <p:cNvPr id="57" name="Can 56"/>
              <p:cNvSpPr/>
              <p:nvPr/>
            </p:nvSpPr>
            <p:spPr bwMode="auto">
              <a:xfrm>
                <a:off x="685800" y="6391272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58" name="Can 57"/>
              <p:cNvSpPr/>
              <p:nvPr/>
            </p:nvSpPr>
            <p:spPr bwMode="auto">
              <a:xfrm>
                <a:off x="685800" y="6153149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59" name="Can 58"/>
              <p:cNvSpPr/>
              <p:nvPr/>
            </p:nvSpPr>
            <p:spPr bwMode="auto">
              <a:xfrm>
                <a:off x="685800" y="5915025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cxnSp>
          <p:nvCxnSpPr>
            <p:cNvPr id="60" name="Straight Connector 59"/>
            <p:cNvCxnSpPr>
              <a:endCxn id="59" idx="1"/>
            </p:cNvCxnSpPr>
            <p:nvPr/>
          </p:nvCxnSpPr>
          <p:spPr bwMode="auto">
            <a:xfrm>
              <a:off x="2767010" y="5434012"/>
              <a:ext cx="403" cy="4095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grpSp>
          <p:nvGrpSpPr>
            <p:cNvPr id="61" name="Group 60"/>
            <p:cNvGrpSpPr/>
            <p:nvPr/>
          </p:nvGrpSpPr>
          <p:grpSpPr>
            <a:xfrm>
              <a:off x="3904847" y="5829300"/>
              <a:ext cx="839006" cy="733422"/>
              <a:chOff x="685800" y="5915025"/>
              <a:chExt cx="1009650" cy="733422"/>
            </a:xfrm>
          </p:grpSpPr>
          <p:sp>
            <p:nvSpPr>
              <p:cNvPr id="62" name="Can 61"/>
              <p:cNvSpPr/>
              <p:nvPr/>
            </p:nvSpPr>
            <p:spPr bwMode="auto">
              <a:xfrm>
                <a:off x="685800" y="6391272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63" name="Can 62"/>
              <p:cNvSpPr/>
              <p:nvPr/>
            </p:nvSpPr>
            <p:spPr bwMode="auto">
              <a:xfrm>
                <a:off x="685800" y="6153149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64" name="Can 63"/>
              <p:cNvSpPr/>
              <p:nvPr/>
            </p:nvSpPr>
            <p:spPr bwMode="auto">
              <a:xfrm>
                <a:off x="685800" y="5915025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cxnSp>
          <p:nvCxnSpPr>
            <p:cNvPr id="65" name="Straight Connector 64"/>
            <p:cNvCxnSpPr>
              <a:endCxn id="64" idx="1"/>
            </p:cNvCxnSpPr>
            <p:nvPr/>
          </p:nvCxnSpPr>
          <p:spPr bwMode="auto">
            <a:xfrm>
              <a:off x="4323947" y="5419723"/>
              <a:ext cx="403" cy="4095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grpSp>
          <p:nvGrpSpPr>
            <p:cNvPr id="66" name="Group 65"/>
            <p:cNvGrpSpPr/>
            <p:nvPr/>
          </p:nvGrpSpPr>
          <p:grpSpPr>
            <a:xfrm>
              <a:off x="5538380" y="5843589"/>
              <a:ext cx="839006" cy="733422"/>
              <a:chOff x="685800" y="5915025"/>
              <a:chExt cx="1009650" cy="733422"/>
            </a:xfrm>
          </p:grpSpPr>
          <p:sp>
            <p:nvSpPr>
              <p:cNvPr id="67" name="Can 66"/>
              <p:cNvSpPr/>
              <p:nvPr/>
            </p:nvSpPr>
            <p:spPr bwMode="auto">
              <a:xfrm>
                <a:off x="685800" y="6391272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68" name="Can 67"/>
              <p:cNvSpPr/>
              <p:nvPr/>
            </p:nvSpPr>
            <p:spPr bwMode="auto">
              <a:xfrm>
                <a:off x="685800" y="6153149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69" name="Can 68"/>
              <p:cNvSpPr/>
              <p:nvPr/>
            </p:nvSpPr>
            <p:spPr bwMode="auto">
              <a:xfrm>
                <a:off x="685800" y="5915025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cxnSp>
          <p:nvCxnSpPr>
            <p:cNvPr id="70" name="Straight Connector 69"/>
            <p:cNvCxnSpPr>
              <a:endCxn id="69" idx="1"/>
            </p:cNvCxnSpPr>
            <p:nvPr/>
          </p:nvCxnSpPr>
          <p:spPr bwMode="auto">
            <a:xfrm>
              <a:off x="5957480" y="5434012"/>
              <a:ext cx="403" cy="4095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grpSp>
          <p:nvGrpSpPr>
            <p:cNvPr id="71" name="Group 70"/>
            <p:cNvGrpSpPr/>
            <p:nvPr/>
          </p:nvGrpSpPr>
          <p:grpSpPr>
            <a:xfrm>
              <a:off x="7152467" y="5834064"/>
              <a:ext cx="839006" cy="733422"/>
              <a:chOff x="685800" y="5915025"/>
              <a:chExt cx="1009650" cy="733422"/>
            </a:xfrm>
          </p:grpSpPr>
          <p:sp>
            <p:nvSpPr>
              <p:cNvPr id="72" name="Can 71"/>
              <p:cNvSpPr/>
              <p:nvPr/>
            </p:nvSpPr>
            <p:spPr bwMode="auto">
              <a:xfrm>
                <a:off x="685800" y="6391272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73" name="Can 72"/>
              <p:cNvSpPr/>
              <p:nvPr/>
            </p:nvSpPr>
            <p:spPr bwMode="auto">
              <a:xfrm>
                <a:off x="685800" y="6153149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 bwMode="auto">
              <a:xfrm>
                <a:off x="685800" y="5915025"/>
                <a:ext cx="1009650" cy="257175"/>
              </a:xfrm>
              <a:prstGeom prst="can">
                <a:avLst/>
              </a:prstGeom>
              <a:ln w="12700">
                <a:headEnd type="none" w="med" len="med"/>
                <a:tailEnd type="none" w="med" len="med"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cxnSp>
          <p:nvCxnSpPr>
            <p:cNvPr id="75" name="Straight Connector 74"/>
            <p:cNvCxnSpPr>
              <a:endCxn id="74" idx="1"/>
            </p:cNvCxnSpPr>
            <p:nvPr/>
          </p:nvCxnSpPr>
          <p:spPr bwMode="auto">
            <a:xfrm>
              <a:off x="7571567" y="5424487"/>
              <a:ext cx="403" cy="4095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6286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223942" y="2814639"/>
            <a:ext cx="4500561" cy="317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 sz="2800">
                <a:solidFill>
                  <a:srgbClr val="040408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 sz="180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 sz="180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Source Sans Pro Light"/>
                <a:cs typeface="Source Sans Pro Light"/>
              </a:rPr>
              <a:t>  Failure types:</a:t>
            </a:r>
          </a:p>
          <a:p>
            <a:pPr lvl="1"/>
            <a:r>
              <a:rPr lang="en-US" dirty="0">
                <a:latin typeface="Source Sans Pro Light"/>
                <a:cs typeface="Source Sans Pro Light"/>
              </a:rPr>
              <a:t>Disk errors and failures</a:t>
            </a:r>
          </a:p>
          <a:p>
            <a:pPr lvl="1"/>
            <a:r>
              <a:rPr lang="en-US" dirty="0" err="1">
                <a:latin typeface="Source Sans Pro Light"/>
                <a:cs typeface="Source Sans Pro Light"/>
              </a:rPr>
              <a:t>DataNode</a:t>
            </a:r>
            <a:r>
              <a:rPr lang="en-US" dirty="0">
                <a:latin typeface="Source Sans Pro Light"/>
                <a:cs typeface="Source Sans Pro Light"/>
              </a:rPr>
              <a:t> failures</a:t>
            </a:r>
          </a:p>
          <a:p>
            <a:pPr lvl="1"/>
            <a:r>
              <a:rPr lang="en-US" dirty="0">
                <a:latin typeface="Source Sans Pro Light"/>
                <a:cs typeface="Source Sans Pro Light"/>
              </a:rPr>
              <a:t>Switch/Rack failures</a:t>
            </a:r>
          </a:p>
          <a:p>
            <a:pPr lvl="1"/>
            <a:r>
              <a:rPr lang="en-US" dirty="0" err="1">
                <a:latin typeface="Source Sans Pro Light"/>
                <a:cs typeface="Source Sans Pro Light"/>
              </a:rPr>
              <a:t>NameNode</a:t>
            </a:r>
            <a:r>
              <a:rPr lang="en-US" dirty="0">
                <a:latin typeface="Source Sans Pro Light"/>
                <a:cs typeface="Source Sans Pro Light"/>
              </a:rPr>
              <a:t> failures</a:t>
            </a:r>
          </a:p>
          <a:p>
            <a:pPr lvl="1"/>
            <a:r>
              <a:rPr lang="en-US" dirty="0">
                <a:latin typeface="Source Sans Pro Light"/>
                <a:cs typeface="Source Sans Pro Light"/>
              </a:rPr>
              <a:t>Datacenter failures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Failures, Failures,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366473"/>
            <a:ext cx="7772400" cy="10703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GFS </a:t>
            </a:r>
            <a:r>
              <a:rPr lang="en-US" dirty="0" smtClean="0"/>
              <a:t>paper: “Component failures are the norm rather than the exception.”</a:t>
            </a:r>
          </a:p>
          <a:p>
            <a:endParaRPr lang="en-US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8136335" y="3703637"/>
            <a:ext cx="1895476" cy="1809747"/>
            <a:chOff x="6433740" y="3713161"/>
            <a:chExt cx="1895476" cy="1809747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586141" y="4257675"/>
              <a:ext cx="1657350" cy="628651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en-US" sz="1600" dirty="0" err="1">
                  <a:solidFill>
                    <a:srgbClr val="01020B"/>
                  </a:solidFill>
                  <a:latin typeface="+mj-lt"/>
                </a:rPr>
                <a:t>NameNode</a:t>
              </a:r>
              <a:endParaRPr lang="en-US" sz="1600" dirty="0">
                <a:solidFill>
                  <a:srgbClr val="01020B"/>
                </a:solidFill>
                <a:latin typeface="+mj-lt"/>
              </a:endParaRPr>
            </a:p>
          </p:txBody>
        </p:sp>
        <p:sp>
          <p:nvSpPr>
            <p:cNvPr id="14" name="Multiply 13"/>
            <p:cNvSpPr/>
            <p:nvPr/>
          </p:nvSpPr>
          <p:spPr bwMode="auto">
            <a:xfrm>
              <a:off x="6433740" y="3713161"/>
              <a:ext cx="1895476" cy="1809747"/>
            </a:xfrm>
            <a:prstGeom prst="mathMultiply">
              <a:avLst>
                <a:gd name="adj1" fmla="val 7772"/>
              </a:avLst>
            </a:prstGeom>
            <a:solidFill>
              <a:srgbClr val="C00000"/>
            </a:solidFill>
            <a:ln w="1905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28466" y="2244725"/>
            <a:ext cx="1895476" cy="1809747"/>
            <a:chOff x="5019276" y="2265363"/>
            <a:chExt cx="1895476" cy="1809747"/>
          </a:xfrm>
        </p:grpSpPr>
        <p:pic>
          <p:nvPicPr>
            <p:cNvPr id="2050" name="Picture 2" descr="http://images.vistaclues.com/wp-content/uploads/2010/01/hard-disk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760" l="21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557" y="2616200"/>
              <a:ext cx="1246584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Multiply 14"/>
            <p:cNvSpPr/>
            <p:nvPr/>
          </p:nvSpPr>
          <p:spPr bwMode="auto">
            <a:xfrm>
              <a:off x="5019276" y="2265363"/>
              <a:ext cx="1895476" cy="1809747"/>
            </a:xfrm>
            <a:prstGeom prst="mathMultiply">
              <a:avLst>
                <a:gd name="adj1" fmla="val 7772"/>
              </a:avLst>
            </a:prstGeom>
            <a:solidFill>
              <a:srgbClr val="C00000"/>
            </a:solidFill>
            <a:ln w="1905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07387" y="2436813"/>
            <a:ext cx="1895476" cy="1809747"/>
            <a:chOff x="4661693" y="4291008"/>
            <a:chExt cx="1895476" cy="1809747"/>
          </a:xfrm>
        </p:grpSpPr>
        <p:grpSp>
          <p:nvGrpSpPr>
            <p:cNvPr id="7" name="Group 6"/>
            <p:cNvGrpSpPr/>
            <p:nvPr/>
          </p:nvGrpSpPr>
          <p:grpSpPr>
            <a:xfrm>
              <a:off x="4962128" y="4705346"/>
              <a:ext cx="1333501" cy="904875"/>
              <a:chOff x="876299" y="4552950"/>
              <a:chExt cx="1333501" cy="904875"/>
            </a:xfrm>
          </p:grpSpPr>
          <p:sp>
            <p:nvSpPr>
              <p:cNvPr id="8" name="Rounded Rectangle 7"/>
              <p:cNvSpPr/>
              <p:nvPr/>
            </p:nvSpPr>
            <p:spPr bwMode="auto">
              <a:xfrm>
                <a:off x="876299" y="4552950"/>
                <a:ext cx="1333501" cy="904875"/>
              </a:xfrm>
              <a:prstGeom prst="roundRect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1003">
                <a:schemeClr val="lt2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r>
                  <a:rPr lang="en-US" sz="1600" dirty="0" err="1">
                    <a:solidFill>
                      <a:srgbClr val="01020B"/>
                    </a:solidFill>
                    <a:latin typeface="+mj-lt"/>
                  </a:rPr>
                  <a:t>DataNode</a:t>
                </a:r>
                <a:endParaRPr lang="en-US" sz="1600" dirty="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1076325" y="5043487"/>
                <a:ext cx="276225" cy="27622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1404937" y="5043487"/>
                <a:ext cx="276225" cy="27622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1743073" y="5043486"/>
                <a:ext cx="276225" cy="27622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77"/>
                <a:endParaRPr lang="en-US" sz="1600">
                  <a:solidFill>
                    <a:srgbClr val="01020B"/>
                  </a:solidFill>
                  <a:latin typeface="+mj-lt"/>
                </a:endParaRPr>
              </a:p>
            </p:txBody>
          </p:sp>
        </p:grpSp>
        <p:sp>
          <p:nvSpPr>
            <p:cNvPr id="16" name="Multiply 15"/>
            <p:cNvSpPr/>
            <p:nvPr/>
          </p:nvSpPr>
          <p:spPr bwMode="auto">
            <a:xfrm>
              <a:off x="4661693" y="4291008"/>
              <a:ext cx="1895476" cy="1809747"/>
            </a:xfrm>
            <a:prstGeom prst="mathMultiply">
              <a:avLst>
                <a:gd name="adj1" fmla="val 7772"/>
              </a:avLst>
            </a:prstGeom>
            <a:solidFill>
              <a:srgbClr val="C00000"/>
            </a:solidFill>
            <a:ln w="1905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85627" y="3932234"/>
            <a:ext cx="2276079" cy="2684103"/>
            <a:chOff x="7200502" y="1601174"/>
            <a:chExt cx="2276078" cy="268410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9345" l="3170" r="982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992" y="1601174"/>
              <a:ext cx="2033588" cy="2684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Multiply 18"/>
            <p:cNvSpPr/>
            <p:nvPr/>
          </p:nvSpPr>
          <p:spPr bwMode="auto">
            <a:xfrm>
              <a:off x="7200502" y="2160586"/>
              <a:ext cx="1895476" cy="1809747"/>
            </a:xfrm>
            <a:prstGeom prst="mathMultiply">
              <a:avLst>
                <a:gd name="adj1" fmla="val 7772"/>
              </a:avLst>
            </a:prstGeom>
            <a:solidFill>
              <a:srgbClr val="C00000"/>
            </a:solidFill>
            <a:ln w="1905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14456" y="4876801"/>
            <a:ext cx="2036365" cy="1809747"/>
            <a:chOff x="6190455" y="4876801"/>
            <a:chExt cx="2036365" cy="1809747"/>
          </a:xfrm>
        </p:grpSpPr>
        <p:pic>
          <p:nvPicPr>
            <p:cNvPr id="2053" name="Picture 5" descr="http://www.epcsolutions.com/prod/files/images/image/FAM/FAM%20IT%20datacenter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09" b="100000" l="3604" r="994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455" y="5094285"/>
              <a:ext cx="2036365" cy="137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Multiply 24"/>
            <p:cNvSpPr/>
            <p:nvPr/>
          </p:nvSpPr>
          <p:spPr bwMode="auto">
            <a:xfrm>
              <a:off x="6190455" y="4876801"/>
              <a:ext cx="1895476" cy="1809747"/>
            </a:xfrm>
            <a:prstGeom prst="mathMultiply">
              <a:avLst>
                <a:gd name="adj1" fmla="val 7772"/>
              </a:avLst>
            </a:prstGeom>
            <a:solidFill>
              <a:srgbClr val="C00000"/>
            </a:solidFill>
            <a:ln w="1905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endParaRPr lang="en-US" sz="1600">
                <a:solidFill>
                  <a:srgbClr val="01020B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11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version of GFS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open source version called Hadoop Distributed File System (HDFS). More on Hadoop later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30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/>
              <a:t>i</a:t>
            </a:r>
            <a:r>
              <a:rPr lang="en-US" dirty="0" smtClean="0"/>
              <a:t>ndexes?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 does not support indexes out of the box!</a:t>
            </a:r>
          </a:p>
          <a:p>
            <a:r>
              <a:rPr lang="en-US" dirty="0" smtClean="0"/>
              <a:t>When </a:t>
            </a:r>
            <a:r>
              <a:rPr lang="en-US" dirty="0"/>
              <a:t>is it OK not to have them as an </a:t>
            </a:r>
            <a:r>
              <a:rPr lang="en-US" dirty="0" smtClean="0"/>
              <a:t>option?</a:t>
            </a:r>
          </a:p>
          <a:p>
            <a:r>
              <a:rPr lang="en-US" dirty="0" smtClean="0"/>
              <a:t>How </a:t>
            </a:r>
            <a:r>
              <a:rPr lang="en-US" dirty="0"/>
              <a:t>does it affect workloads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about workloads that need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2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indexes?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 does not support indexes out of the box!</a:t>
            </a:r>
          </a:p>
          <a:p>
            <a:r>
              <a:rPr lang="en-US" dirty="0" smtClean="0"/>
              <a:t>When </a:t>
            </a:r>
            <a:r>
              <a:rPr lang="en-US" dirty="0"/>
              <a:t>is it OK not to have them as an </a:t>
            </a:r>
            <a:r>
              <a:rPr lang="en-US" dirty="0" smtClean="0"/>
              <a:t>option?</a:t>
            </a:r>
          </a:p>
          <a:p>
            <a:r>
              <a:rPr lang="en-US" dirty="0" smtClean="0"/>
              <a:t>How </a:t>
            </a:r>
            <a:r>
              <a:rPr lang="en-US" dirty="0"/>
              <a:t>does it affect workloads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about workload that need them?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6100" y="438152"/>
            <a:ext cx="8847667" cy="6194664"/>
            <a:chOff x="2266950" y="247652"/>
            <a:chExt cx="8847667" cy="6194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50" y="247652"/>
              <a:ext cx="8809567" cy="619466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2266950" y="6035951"/>
              <a:ext cx="88286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</a:t>
              </a:r>
              <a:r>
                <a:rPr lang="en-US" dirty="0" smtClean="0">
                  <a:hlinkClick r:id="rId3"/>
                </a:rPr>
                <a:t>www.slideshare.net/enissoz/hbase-and-hdfs-understanding-filesystem-usage</a:t>
              </a:r>
              <a:r>
                <a:rPr lang="en-US" dirty="0" smtClean="0"/>
                <a:t> slide 33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75167"/>
            <a:ext cx="3146197" cy="22013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741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721457"/>
            <a:ext cx="11800416" cy="4525433"/>
          </a:xfrm>
        </p:spPr>
        <p:txBody>
          <a:bodyPr>
            <a:normAutofit lnSpcReduction="10000"/>
          </a:bodyPr>
          <a:lstStyle/>
          <a:p>
            <a:pPr marL="11" indent="-457200">
              <a:buFont typeface="Arial" charset="0"/>
              <a:buChar char="•"/>
            </a:pPr>
            <a:r>
              <a:rPr lang="en-US" dirty="0" smtClean="0"/>
              <a:t>Store large, immutable (append-only) files</a:t>
            </a:r>
            <a:endParaRPr lang="en-US" dirty="0"/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Scalability</a:t>
            </a:r>
            <a:endParaRPr lang="en-US" dirty="0"/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Reliability</a:t>
            </a:r>
            <a:endParaRPr lang="en-US" dirty="0"/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Availability</a:t>
            </a:r>
          </a:p>
          <a:p>
            <a:pPr marL="11" indent="-457200">
              <a:buFont typeface="Arial" charset="0"/>
              <a:buChar char="•"/>
            </a:pPr>
            <a:r>
              <a:rPr lang="en-US" dirty="0" smtClean="0"/>
              <a:t>Append-only, no indices</a:t>
            </a:r>
          </a:p>
          <a:p>
            <a:pPr indent="0">
              <a:spcBef>
                <a:spcPts val="1968"/>
              </a:spcBef>
            </a:pPr>
            <a:r>
              <a:rPr lang="en-US" b="1" u="sng" dirty="0" smtClean="0"/>
              <a:t>Note on another buzzword:</a:t>
            </a:r>
          </a:p>
          <a:p>
            <a:pPr indent="0"/>
            <a:r>
              <a:rPr lang="en-US" dirty="0" smtClean="0"/>
              <a:t>Cloudera </a:t>
            </a:r>
            <a:r>
              <a:rPr lang="en-US" dirty="0"/>
              <a:t>&amp; other industry vendors popularized the buzzword “Data Lake” </a:t>
            </a:r>
            <a:r>
              <a:rPr lang="mr-IN" dirty="0"/>
              <a:t>–</a:t>
            </a:r>
            <a:r>
              <a:rPr lang="en-US" dirty="0"/>
              <a:t> basically just another name for HDFS.</a:t>
            </a:r>
          </a:p>
          <a:p>
            <a:pPr marL="11" indent="-4572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68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8 at 10.0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1761"/>
            <a:ext cx="9144000" cy="50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F_00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5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981200" y="165911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Google Datacenter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33200" y="6381750"/>
            <a:ext cx="558800" cy="3635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03A678-4452-844A-9F06-1DF79E40D90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71886" y="1619066"/>
            <a:ext cx="6049092" cy="67710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ource Sans Pro Light"/>
                <a:cs typeface="Source Sans Pro Light"/>
              </a:rPr>
              <a:t>How do we program this thing?</a:t>
            </a:r>
          </a:p>
        </p:txBody>
      </p:sp>
    </p:spTree>
    <p:extLst>
      <p:ext uri="{BB962C8B-B14F-4D97-AF65-F5344CB8AC3E}">
        <p14:creationId xmlns:p14="http://schemas.microsoft.com/office/powerpoint/2010/main" val="138875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Network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511952"/>
            <a:ext cx="11800416" cy="4060173"/>
          </a:xfrm>
        </p:spPr>
        <p:txBody>
          <a:bodyPr/>
          <a:lstStyle/>
          <a:p>
            <a:r>
              <a:rPr lang="en-US" dirty="0" smtClean="0"/>
              <a:t>Message-passing between nodes (MPI, RPC,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>
                <a:latin typeface="Source Sans Pro"/>
                <a:cs typeface="Source Sans Pro"/>
              </a:rPr>
              <a:t>H</a:t>
            </a:r>
            <a:r>
              <a:rPr lang="en-US" dirty="0" smtClean="0">
                <a:latin typeface="Source Sans Pro"/>
                <a:cs typeface="Source Sans Pro"/>
              </a:rPr>
              <a:t>ard </a:t>
            </a:r>
            <a:r>
              <a:rPr lang="en-US" dirty="0" smtClean="0"/>
              <a:t>to do at scale: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How to split problem across nodes?</a:t>
            </a:r>
          </a:p>
          <a:p>
            <a:pPr lvl="2"/>
            <a:r>
              <a:rPr lang="en-US" dirty="0" smtClean="0"/>
              <a:t>Important to consider network and data locality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How to deal with failures?</a:t>
            </a:r>
          </a:p>
          <a:p>
            <a:pPr lvl="2"/>
            <a:r>
              <a:rPr lang="en-US" dirty="0" smtClean="0"/>
              <a:t>If a typical server fails every 3 years, a 10,000-node cluster sees 10 faults/day!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Even without failures: stragglers (a node is slow)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1679" y="5876422"/>
            <a:ext cx="5832835" cy="477263"/>
          </a:xfrm>
          <a:prstGeom prst="roundRect">
            <a:avLst/>
          </a:prstGeom>
          <a:solidFill>
            <a:schemeClr val="accent2">
              <a:alpha val="86000"/>
            </a:schemeClr>
          </a:solidFill>
          <a:ln w="952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3600" baseline="40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Not popular</a:t>
            </a:r>
            <a:endParaRPr lang="en-US" sz="3600" baseline="4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043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estrict </a:t>
            </a:r>
            <a:r>
              <a:rPr lang="en-US" dirty="0"/>
              <a:t>the programming interface so that the system can do more </a:t>
            </a:r>
            <a:r>
              <a:rPr lang="en-US" dirty="0" smtClean="0"/>
              <a:t>automatically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“Here’s an operation, run it on all of the data”</a:t>
            </a:r>
          </a:p>
          <a:p>
            <a:pPr lvl="1">
              <a:buFontTx/>
              <a:buChar char="-"/>
            </a:pPr>
            <a:r>
              <a:rPr lang="en-US" dirty="0" smtClean="0"/>
              <a:t>I don’t care </a:t>
            </a:r>
            <a:r>
              <a:rPr lang="en-US" i="1" dirty="0" smtClean="0"/>
              <a:t>where</a:t>
            </a:r>
            <a:r>
              <a:rPr lang="en-US" dirty="0" smtClean="0"/>
              <a:t> it runs (you schedule that)</a:t>
            </a:r>
          </a:p>
          <a:p>
            <a:pPr lvl="1">
              <a:buFontTx/>
              <a:buChar char="-"/>
            </a:pPr>
            <a:r>
              <a:rPr lang="en-US" dirty="0" smtClean="0"/>
              <a:t>In fact, feel free to run it </a:t>
            </a:r>
            <a:r>
              <a:rPr lang="en-US" i="1" dirty="0" smtClean="0"/>
              <a:t>twice</a:t>
            </a:r>
            <a:r>
              <a:rPr lang="en-US" dirty="0" smtClean="0"/>
              <a:t> on different nodes</a:t>
            </a:r>
          </a:p>
          <a:p>
            <a:pPr lvl="1">
              <a:buFontTx/>
              <a:buChar char="-"/>
            </a:pPr>
            <a:r>
              <a:rPr lang="en-US" b="1" dirty="0" smtClean="0"/>
              <a:t>Similar to “declarative programming” in databases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8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2 at 9.09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9"/>
          <a:stretch/>
        </p:blipFill>
        <p:spPr>
          <a:xfrm>
            <a:off x="2253343" y="300532"/>
            <a:ext cx="7893561" cy="655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6484" y="-52553"/>
            <a:ext cx="11800416" cy="1143000"/>
          </a:xfrm>
        </p:spPr>
        <p:txBody>
          <a:bodyPr/>
          <a:lstStyle/>
          <a:p>
            <a:r>
              <a:rPr lang="en-US" sz="2000" smtClean="0"/>
              <a:t>2004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612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002789"/>
                </a:solidFill>
                <a:latin typeface="Helvetica Neue" charset="0"/>
                <a:ea typeface="Helvetica Neue" charset="0"/>
                <a:cs typeface="Helvetica Neue" charset="0"/>
              </a:rPr>
              <a:t>[REVIEW]</a:t>
            </a:r>
            <a:r>
              <a:rPr lang="en-US" dirty="0" smtClean="0">
                <a:solidFill>
                  <a:srgbClr val="002789"/>
                </a:solidFill>
                <a:latin typeface="Helvetica Neue" charset="0"/>
                <a:ea typeface="Helvetica Neue" charset="0"/>
                <a:cs typeface="Helvetica Neue" charset="0"/>
              </a:rPr>
              <a:t> Summary: Kinds of Parallelism</a:t>
            </a:r>
            <a:endParaRPr lang="en-US" dirty="0">
              <a:solidFill>
                <a:srgbClr val="0027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" indent="-4572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Inter-Query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" indent="-4572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Intra-Query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Inter-Operator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Intra-Operator (partitioned)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94" y="1344990"/>
            <a:ext cx="2177345" cy="118526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66705"/>
            <a:ext cx="680974" cy="90113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54" y="3514004"/>
            <a:ext cx="1902937" cy="1016405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277760" y="314847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pipeline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066115" y="314847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bushy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105400"/>
            <a:ext cx="3908072" cy="1088130"/>
          </a:xfrm>
          <a:prstGeom prst="rect">
            <a:avLst/>
          </a:prstGeom>
        </p:spPr>
      </p:pic>
      <p:pic>
        <p:nvPicPr>
          <p:cNvPr id="10" name="Picture 9" descr="skitched-3-4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199" y="451774"/>
            <a:ext cx="1393135" cy="76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85800" y="5042790"/>
            <a:ext cx="9982635" cy="1262760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750" y="4548794"/>
            <a:ext cx="603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Most of Big Data (Hadoop, Spark, etc.)</a:t>
            </a:r>
            <a:endParaRPr 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9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/>
              <a:t>MapReduce</a:t>
            </a:r>
            <a:r>
              <a:rPr lang="en-US" dirty="0"/>
              <a:t> Programming Model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cs typeface="Source Sans Pro Light"/>
              </a:rPr>
              <a:t>Data type: key-value</a:t>
            </a:r>
            <a:r>
              <a:rPr lang="en-US" i="1" dirty="0">
                <a:solidFill>
                  <a:srgbClr val="000000"/>
                </a:solidFill>
                <a:cs typeface="Source Sans Pro Light"/>
              </a:rPr>
              <a:t> </a:t>
            </a:r>
            <a:r>
              <a:rPr lang="en-US" i="1" dirty="0" smtClean="0">
                <a:solidFill>
                  <a:srgbClr val="000000"/>
                </a:solidFill>
                <a:cs typeface="Source Sans Pro Light"/>
              </a:rPr>
              <a:t>records</a:t>
            </a:r>
          </a:p>
          <a:p>
            <a:pPr eaLnBrk="1" hangingPunct="1"/>
            <a:endParaRPr lang="en-US" dirty="0">
              <a:solidFill>
                <a:srgbClr val="000000"/>
              </a:solidFill>
              <a:cs typeface="Source Sans Pro Light"/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  <a:cs typeface="Source Sans Pro Light"/>
              </a:rPr>
              <a:t>Map function:</a:t>
            </a:r>
          </a:p>
          <a:p>
            <a:pPr algn="ctr" eaLnBrk="1" hangingPunct="1">
              <a:buFont typeface="Arial" charset="0"/>
              <a:buNone/>
            </a:pPr>
            <a:r>
              <a:rPr lang="en-US" dirty="0">
                <a:solidFill>
                  <a:srgbClr val="000000"/>
                </a:solidFill>
                <a:cs typeface="Source Sans Pro Light"/>
              </a:rPr>
              <a:t>(K</a:t>
            </a:r>
            <a:r>
              <a:rPr lang="en-US" baseline="-25000" dirty="0">
                <a:solidFill>
                  <a:srgbClr val="000000"/>
                </a:solidFill>
                <a:cs typeface="Source Sans Pro Light"/>
              </a:rPr>
              <a:t>in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, V</a:t>
            </a:r>
            <a:r>
              <a:rPr lang="en-US" baseline="-25000" dirty="0">
                <a:solidFill>
                  <a:srgbClr val="000000"/>
                </a:solidFill>
                <a:cs typeface="Source Sans Pro Light"/>
              </a:rPr>
              <a:t>in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) </a:t>
            </a:r>
            <a:r>
              <a:rPr lang="en-US" dirty="0" smtClean="0">
                <a:solidFill>
                  <a:srgbClr val="000000"/>
                </a:solidFill>
                <a:cs typeface="Source Sans Pro Light"/>
              </a:rPr>
              <a:t>-&gt; list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inter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, 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inter</a:t>
            </a:r>
            <a:r>
              <a:rPr lang="en-US" dirty="0" smtClean="0">
                <a:solidFill>
                  <a:srgbClr val="000000"/>
                </a:solidFill>
                <a:cs typeface="Source Sans Pro Light"/>
              </a:rPr>
              <a:t>)</a:t>
            </a:r>
          </a:p>
          <a:p>
            <a:pPr eaLnBrk="1" hangingPunct="1"/>
            <a:endParaRPr lang="en-US" dirty="0">
              <a:solidFill>
                <a:srgbClr val="000000"/>
              </a:solidFill>
              <a:cs typeface="Source Sans Pro Light"/>
            </a:endParaRP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  <a:cs typeface="Source Sans Pro Light"/>
              </a:rPr>
              <a:t>Reduce 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function:</a:t>
            </a:r>
          </a:p>
          <a:p>
            <a:pPr algn="ctr" eaLnBrk="1" hangingPunct="1">
              <a:buFont typeface="Arial" charset="0"/>
              <a:buNone/>
            </a:pPr>
            <a:r>
              <a:rPr lang="en-US" dirty="0">
                <a:solidFill>
                  <a:srgbClr val="000000"/>
                </a:solidFill>
                <a:cs typeface="Source Sans Pro Light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inter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, list(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inter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)) </a:t>
            </a:r>
            <a:r>
              <a:rPr lang="en-US" dirty="0" smtClean="0">
                <a:solidFill>
                  <a:srgbClr val="000000"/>
                </a:solidFill>
                <a:cs typeface="Source Sans Pro Light"/>
              </a:rPr>
              <a:t>-&gt; 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list(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out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, </a:t>
            </a:r>
            <a:r>
              <a:rPr lang="en-US" dirty="0" err="1">
                <a:solidFill>
                  <a:srgbClr val="000000"/>
                </a:solidFill>
                <a:cs typeface="Source Sans Pro Ligh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cs typeface="Source Sans Pro Light"/>
              </a:rPr>
              <a:t>out</a:t>
            </a:r>
            <a:r>
              <a:rPr lang="en-US" dirty="0">
                <a:solidFill>
                  <a:srgbClr val="000000"/>
                </a:solidFill>
                <a:cs typeface="Source Sans Pro Light"/>
              </a:rPr>
              <a:t>)</a:t>
            </a:r>
          </a:p>
          <a:p>
            <a:pPr eaLnBrk="1" hangingPunct="1"/>
            <a:endParaRPr lang="en-US" dirty="0">
              <a:solidFill>
                <a:srgbClr val="00000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350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1" y="582547"/>
            <a:ext cx="8503542" cy="5845242"/>
          </a:xfrm>
        </p:spPr>
      </p:pic>
    </p:spTree>
    <p:extLst>
      <p:ext uri="{BB962C8B-B14F-4D97-AF65-F5344CB8AC3E}">
        <p14:creationId xmlns:p14="http://schemas.microsoft.com/office/powerpoint/2010/main" val="18143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389642" y="228600"/>
            <a:ext cx="9821159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Hello World of Big Data: Word Count</a:t>
            </a:r>
            <a:endParaRPr lang="en-US" dirty="0"/>
          </a:p>
        </p:txBody>
      </p:sp>
      <p:sp>
        <p:nvSpPr>
          <p:cNvPr id="128" name="Folded Corner 127"/>
          <p:cNvSpPr>
            <a:spLocks noChangeArrowheads="1"/>
          </p:cNvSpPr>
          <p:nvPr/>
        </p:nvSpPr>
        <p:spPr bwMode="auto">
          <a:xfrm rot="10800000">
            <a:off x="1905000" y="1981200"/>
            <a:ext cx="1143000" cy="46482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4819" name="Straight Arrow Connector 454"/>
          <p:cNvCxnSpPr>
            <a:cxnSpLocks noChangeShapeType="1"/>
            <a:stCxn id="116" idx="2"/>
            <a:endCxn id="127" idx="1"/>
          </p:cNvCxnSpPr>
          <p:nvPr/>
        </p:nvCxnSpPr>
        <p:spPr bwMode="auto">
          <a:xfrm rot="10800000" flipH="1" flipV="1">
            <a:off x="3200400" y="2755900"/>
            <a:ext cx="60960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0" name="TextBox 108"/>
          <p:cNvSpPr txBox="1">
            <a:spLocks noChangeArrowheads="1"/>
          </p:cNvSpPr>
          <p:nvPr/>
        </p:nvSpPr>
        <p:spPr bwMode="auto">
          <a:xfrm>
            <a:off x="1905000" y="2325690"/>
            <a:ext cx="1143000" cy="95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the quick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brown fox</a:t>
            </a:r>
          </a:p>
        </p:txBody>
      </p:sp>
      <p:sp>
        <p:nvSpPr>
          <p:cNvPr id="34821" name="TextBox 109"/>
          <p:cNvSpPr txBox="1">
            <a:spLocks noChangeArrowheads="1"/>
          </p:cNvSpPr>
          <p:nvPr/>
        </p:nvSpPr>
        <p:spPr bwMode="auto">
          <a:xfrm>
            <a:off x="1882776" y="3898902"/>
            <a:ext cx="1198563" cy="95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the fox ate the mouse</a:t>
            </a:r>
          </a:p>
        </p:txBody>
      </p:sp>
      <p:sp>
        <p:nvSpPr>
          <p:cNvPr id="34822" name="TextBox 110"/>
          <p:cNvSpPr txBox="1">
            <a:spLocks noChangeArrowheads="1"/>
          </p:cNvSpPr>
          <p:nvPr/>
        </p:nvSpPr>
        <p:spPr bwMode="auto">
          <a:xfrm>
            <a:off x="1898650" y="5424490"/>
            <a:ext cx="1149351" cy="95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how now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brown cow</a:t>
            </a:r>
          </a:p>
        </p:txBody>
      </p:sp>
      <p:sp>
        <p:nvSpPr>
          <p:cNvPr id="116" name="Right Bracket 115"/>
          <p:cNvSpPr/>
          <p:nvPr/>
        </p:nvSpPr>
        <p:spPr bwMode="auto">
          <a:xfrm>
            <a:off x="3048000" y="19812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ight Bracket 119"/>
          <p:cNvSpPr/>
          <p:nvPr/>
        </p:nvSpPr>
        <p:spPr bwMode="auto">
          <a:xfrm>
            <a:off x="3048000" y="35306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ight Bracket 120"/>
          <p:cNvSpPr/>
          <p:nvPr/>
        </p:nvSpPr>
        <p:spPr bwMode="auto">
          <a:xfrm>
            <a:off x="3048000" y="50800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826" name="Straight Arrow Connector 124"/>
          <p:cNvCxnSpPr>
            <a:cxnSpLocks noChangeShapeType="1"/>
            <a:stCxn id="120" idx="2"/>
            <a:endCxn id="133" idx="1"/>
          </p:cNvCxnSpPr>
          <p:nvPr/>
        </p:nvCxnSpPr>
        <p:spPr bwMode="auto">
          <a:xfrm rot="10800000" flipH="1" flipV="1">
            <a:off x="3200400" y="4305301"/>
            <a:ext cx="609600" cy="4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7" name="Rounded Rectangle 126"/>
          <p:cNvSpPr>
            <a:spLocks noChangeArrowheads="1"/>
          </p:cNvSpPr>
          <p:nvPr/>
        </p:nvSpPr>
        <p:spPr bwMode="auto">
          <a:xfrm>
            <a:off x="3810000" y="2528889"/>
            <a:ext cx="8382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</a:rPr>
              <a:t>Map</a:t>
            </a:r>
          </a:p>
        </p:txBody>
      </p:sp>
      <p:sp>
        <p:nvSpPr>
          <p:cNvPr id="133" name="Rounded Rectangle 132"/>
          <p:cNvSpPr>
            <a:spLocks noChangeArrowheads="1"/>
          </p:cNvSpPr>
          <p:nvPr/>
        </p:nvSpPr>
        <p:spPr bwMode="auto">
          <a:xfrm>
            <a:off x="3810000" y="4078289"/>
            <a:ext cx="838200" cy="46355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</a:rPr>
              <a:t>Map</a:t>
            </a:r>
          </a:p>
        </p:txBody>
      </p:sp>
      <p:sp>
        <p:nvSpPr>
          <p:cNvPr id="135" name="Rounded Rectangle 134"/>
          <p:cNvSpPr>
            <a:spLocks noChangeArrowheads="1"/>
          </p:cNvSpPr>
          <p:nvPr/>
        </p:nvSpPr>
        <p:spPr bwMode="auto">
          <a:xfrm>
            <a:off x="3810000" y="5629275"/>
            <a:ext cx="838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</a:rPr>
              <a:t>Map</a:t>
            </a:r>
          </a:p>
        </p:txBody>
      </p:sp>
      <p:cxnSp>
        <p:nvCxnSpPr>
          <p:cNvPr id="34830" name="Straight Arrow Connector 135"/>
          <p:cNvCxnSpPr>
            <a:cxnSpLocks noChangeShapeType="1"/>
            <a:stCxn id="121" idx="2"/>
            <a:endCxn id="135" idx="1"/>
          </p:cNvCxnSpPr>
          <p:nvPr/>
        </p:nvCxnSpPr>
        <p:spPr bwMode="auto">
          <a:xfrm rot="10800000" flipH="1" flipV="1">
            <a:off x="3200400" y="5854702"/>
            <a:ext cx="609600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" name="Rounded Rectangle 153"/>
          <p:cNvSpPr>
            <a:spLocks noChangeArrowheads="1"/>
          </p:cNvSpPr>
          <p:nvPr/>
        </p:nvSpPr>
        <p:spPr bwMode="auto">
          <a:xfrm>
            <a:off x="7315200" y="2887663"/>
            <a:ext cx="10668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1403C"/>
              </a:gs>
              <a:gs pos="100000">
                <a:srgbClr val="FF9A99"/>
              </a:gs>
            </a:gsLst>
            <a:lin ang="162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</a:rPr>
              <a:t>Reduce</a:t>
            </a:r>
          </a:p>
        </p:txBody>
      </p:sp>
      <p:sp>
        <p:nvSpPr>
          <p:cNvPr id="155" name="Rounded Rectangle 154"/>
          <p:cNvSpPr>
            <a:spLocks noChangeArrowheads="1"/>
          </p:cNvSpPr>
          <p:nvPr/>
        </p:nvSpPr>
        <p:spPr bwMode="auto">
          <a:xfrm>
            <a:off x="7315200" y="5224463"/>
            <a:ext cx="10668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1403C"/>
              </a:gs>
              <a:gs pos="100000">
                <a:srgbClr val="FF9A99"/>
              </a:gs>
            </a:gsLst>
            <a:lin ang="162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</a:rPr>
              <a:t>Reduce</a:t>
            </a:r>
          </a:p>
        </p:txBody>
      </p:sp>
      <p:cxnSp>
        <p:nvCxnSpPr>
          <p:cNvPr id="34833" name="Straight Arrow Connector 155"/>
          <p:cNvCxnSpPr>
            <a:cxnSpLocks noChangeShapeType="1"/>
            <a:stCxn id="127" idx="3"/>
          </p:cNvCxnSpPr>
          <p:nvPr/>
        </p:nvCxnSpPr>
        <p:spPr bwMode="auto">
          <a:xfrm>
            <a:off x="4648200" y="2755901"/>
            <a:ext cx="2667000" cy="258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4" name="Straight Arrow Connector 158"/>
          <p:cNvCxnSpPr>
            <a:cxnSpLocks noChangeShapeType="1"/>
            <a:stCxn id="127" idx="3"/>
          </p:cNvCxnSpPr>
          <p:nvPr/>
        </p:nvCxnSpPr>
        <p:spPr bwMode="auto">
          <a:xfrm>
            <a:off x="4648200" y="2755901"/>
            <a:ext cx="2667000" cy="2544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5" name="Straight Arrow Connector 161"/>
          <p:cNvCxnSpPr>
            <a:cxnSpLocks noChangeShapeType="1"/>
            <a:stCxn id="135" idx="3"/>
          </p:cNvCxnSpPr>
          <p:nvPr/>
        </p:nvCxnSpPr>
        <p:spPr bwMode="auto">
          <a:xfrm flipV="1">
            <a:off x="4648200" y="3235326"/>
            <a:ext cx="2667000" cy="2622551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6" name="Straight Arrow Connector 162"/>
          <p:cNvCxnSpPr>
            <a:cxnSpLocks noChangeShapeType="1"/>
            <a:stCxn id="133" idx="3"/>
            <a:endCxn id="155" idx="1"/>
          </p:cNvCxnSpPr>
          <p:nvPr/>
        </p:nvCxnSpPr>
        <p:spPr bwMode="auto">
          <a:xfrm>
            <a:off x="4648200" y="4310063"/>
            <a:ext cx="2667000" cy="114141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7" name="Straight Arrow Connector 163"/>
          <p:cNvCxnSpPr>
            <a:cxnSpLocks noChangeShapeType="1"/>
            <a:stCxn id="133" idx="3"/>
            <a:endCxn id="154" idx="1"/>
          </p:cNvCxnSpPr>
          <p:nvPr/>
        </p:nvCxnSpPr>
        <p:spPr bwMode="auto">
          <a:xfrm flipV="1">
            <a:off x="4648200" y="3116263"/>
            <a:ext cx="2667000" cy="11938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8" name="Straight Arrow Connector 164"/>
          <p:cNvCxnSpPr>
            <a:cxnSpLocks noChangeShapeType="1"/>
            <a:stCxn id="135" idx="3"/>
          </p:cNvCxnSpPr>
          <p:nvPr/>
        </p:nvCxnSpPr>
        <p:spPr bwMode="auto">
          <a:xfrm flipV="1">
            <a:off x="4648200" y="5595940"/>
            <a:ext cx="2667000" cy="26193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9" name="Straight Arrow Connector 182"/>
          <p:cNvCxnSpPr>
            <a:cxnSpLocks noChangeShapeType="1"/>
            <a:stCxn id="154" idx="3"/>
            <a:endCxn id="188" idx="2"/>
          </p:cNvCxnSpPr>
          <p:nvPr/>
        </p:nvCxnSpPr>
        <p:spPr bwMode="auto">
          <a:xfrm>
            <a:off x="8382000" y="3116265"/>
            <a:ext cx="533400" cy="793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0" name="Straight Arrow Connector 183"/>
          <p:cNvCxnSpPr>
            <a:cxnSpLocks noChangeShapeType="1"/>
            <a:stCxn id="155" idx="3"/>
            <a:endCxn id="189" idx="2"/>
          </p:cNvCxnSpPr>
          <p:nvPr/>
        </p:nvCxnSpPr>
        <p:spPr bwMode="auto">
          <a:xfrm flipV="1">
            <a:off x="8382000" y="5448302"/>
            <a:ext cx="533400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Folded Corner 184"/>
          <p:cNvSpPr>
            <a:spLocks noChangeArrowheads="1"/>
          </p:cNvSpPr>
          <p:nvPr/>
        </p:nvSpPr>
        <p:spPr bwMode="auto">
          <a:xfrm rot="10800000">
            <a:off x="9067800" y="1981200"/>
            <a:ext cx="1143000" cy="46482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lIns="121917" tIns="60958" rIns="121917" bIns="60958"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842" name="TextBox 185"/>
          <p:cNvSpPr txBox="1">
            <a:spLocks noChangeArrowheads="1"/>
          </p:cNvSpPr>
          <p:nvPr/>
        </p:nvSpPr>
        <p:spPr bwMode="auto">
          <a:xfrm>
            <a:off x="9067800" y="2373314"/>
            <a:ext cx="11430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brown, 2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fox, 2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how, 1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now, 1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the, 3</a:t>
            </a:r>
          </a:p>
        </p:txBody>
      </p:sp>
      <p:sp>
        <p:nvSpPr>
          <p:cNvPr id="34843" name="TextBox 186"/>
          <p:cNvSpPr txBox="1">
            <a:spLocks noChangeArrowheads="1"/>
          </p:cNvSpPr>
          <p:nvPr/>
        </p:nvSpPr>
        <p:spPr bwMode="auto">
          <a:xfrm>
            <a:off x="9067800" y="4824413"/>
            <a:ext cx="1143000" cy="12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ate, 1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cow, 1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mouse, 1</a:t>
            </a:r>
          </a:p>
          <a:p>
            <a:pPr algn="ctr" eaLnBrk="1" hangingPunct="1"/>
            <a:r>
              <a:rPr lang="en-US" sz="1800">
                <a:latin typeface="Corbel" charset="0"/>
                <a:cs typeface="Corbel" charset="0"/>
              </a:rPr>
              <a:t>quick, 1</a:t>
            </a:r>
          </a:p>
        </p:txBody>
      </p:sp>
      <p:sp>
        <p:nvSpPr>
          <p:cNvPr id="188" name="Right Bracket 187"/>
          <p:cNvSpPr/>
          <p:nvPr/>
        </p:nvSpPr>
        <p:spPr bwMode="auto">
          <a:xfrm flipH="1">
            <a:off x="8915400" y="1981201"/>
            <a:ext cx="152400" cy="2287588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Right Bracket 188"/>
          <p:cNvSpPr/>
          <p:nvPr/>
        </p:nvSpPr>
        <p:spPr bwMode="auto">
          <a:xfrm flipH="1">
            <a:off x="8915400" y="4268789"/>
            <a:ext cx="152400" cy="2360612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46" name="TextBox 205"/>
          <p:cNvSpPr txBox="1">
            <a:spLocks noChangeArrowheads="1"/>
          </p:cNvSpPr>
          <p:nvPr/>
        </p:nvSpPr>
        <p:spPr bwMode="auto">
          <a:xfrm>
            <a:off x="4766580" y="1966914"/>
            <a:ext cx="972917" cy="86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the,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brown,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fox, 1</a:t>
            </a:r>
          </a:p>
        </p:txBody>
      </p:sp>
      <p:sp>
        <p:nvSpPr>
          <p:cNvPr id="34847" name="TextBox 206"/>
          <p:cNvSpPr txBox="1">
            <a:spLocks noChangeArrowheads="1"/>
          </p:cNvSpPr>
          <p:nvPr/>
        </p:nvSpPr>
        <p:spPr bwMode="auto">
          <a:xfrm>
            <a:off x="6580734" y="4348165"/>
            <a:ext cx="883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quick, 1</a:t>
            </a:r>
          </a:p>
        </p:txBody>
      </p:sp>
      <p:sp>
        <p:nvSpPr>
          <p:cNvPr id="34848" name="TextBox 208"/>
          <p:cNvSpPr txBox="1">
            <a:spLocks noChangeArrowheads="1"/>
          </p:cNvSpPr>
          <p:nvPr/>
        </p:nvSpPr>
        <p:spPr bwMode="auto">
          <a:xfrm>
            <a:off x="4503777" y="3303590"/>
            <a:ext cx="714299" cy="86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the,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fox,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the, 1</a:t>
            </a:r>
          </a:p>
        </p:txBody>
      </p:sp>
      <p:sp>
        <p:nvSpPr>
          <p:cNvPr id="34849" name="TextBox 209"/>
          <p:cNvSpPr txBox="1">
            <a:spLocks noChangeArrowheads="1"/>
          </p:cNvSpPr>
          <p:nvPr/>
        </p:nvSpPr>
        <p:spPr bwMode="auto">
          <a:xfrm>
            <a:off x="4083955" y="4741865"/>
            <a:ext cx="972917" cy="86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how,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now,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brown, 1</a:t>
            </a:r>
          </a:p>
        </p:txBody>
      </p:sp>
      <p:sp>
        <p:nvSpPr>
          <p:cNvPr id="34850" name="TextBox 210"/>
          <p:cNvSpPr txBox="1">
            <a:spLocks noChangeArrowheads="1"/>
          </p:cNvSpPr>
          <p:nvPr/>
        </p:nvSpPr>
        <p:spPr bwMode="auto">
          <a:xfrm>
            <a:off x="5718131" y="5006977"/>
            <a:ext cx="10049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ate, 1</a:t>
            </a:r>
          </a:p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mouse, 1</a:t>
            </a:r>
          </a:p>
        </p:txBody>
      </p:sp>
      <p:sp>
        <p:nvSpPr>
          <p:cNvPr id="34851" name="TextBox 211"/>
          <p:cNvSpPr txBox="1">
            <a:spLocks noChangeArrowheads="1"/>
          </p:cNvSpPr>
          <p:nvPr/>
        </p:nvSpPr>
        <p:spPr bwMode="auto">
          <a:xfrm>
            <a:off x="5672752" y="5703890"/>
            <a:ext cx="770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orbel" charset="0"/>
                <a:cs typeface="Corbel" charset="0"/>
              </a:rPr>
              <a:t>cow, 1</a:t>
            </a:r>
          </a:p>
        </p:txBody>
      </p:sp>
      <p:sp>
        <p:nvSpPr>
          <p:cNvPr id="34852" name="TextBox 217"/>
          <p:cNvSpPr txBox="1">
            <a:spLocks noChangeArrowheads="1"/>
          </p:cNvSpPr>
          <p:nvPr/>
        </p:nvSpPr>
        <p:spPr bwMode="auto">
          <a:xfrm>
            <a:off x="2133602" y="1458914"/>
            <a:ext cx="80192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  <a:cs typeface="Corbel" charset="0"/>
              </a:rPr>
              <a:t>Input</a:t>
            </a:r>
          </a:p>
        </p:txBody>
      </p:sp>
      <p:sp>
        <p:nvSpPr>
          <p:cNvPr id="34853" name="TextBox 218"/>
          <p:cNvSpPr txBox="1">
            <a:spLocks noChangeArrowheads="1"/>
          </p:cNvSpPr>
          <p:nvPr/>
        </p:nvSpPr>
        <p:spPr bwMode="auto">
          <a:xfrm>
            <a:off x="3886201" y="1458914"/>
            <a:ext cx="7207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  <a:cs typeface="Corbel" charset="0"/>
              </a:rPr>
              <a:t>Map</a:t>
            </a:r>
          </a:p>
        </p:txBody>
      </p:sp>
      <p:sp>
        <p:nvSpPr>
          <p:cNvPr id="34854" name="TextBox 219"/>
          <p:cNvSpPr txBox="1">
            <a:spLocks noChangeArrowheads="1"/>
          </p:cNvSpPr>
          <p:nvPr/>
        </p:nvSpPr>
        <p:spPr bwMode="auto">
          <a:xfrm>
            <a:off x="5194302" y="1458914"/>
            <a:ext cx="17276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  <a:cs typeface="Corbel" charset="0"/>
              </a:rPr>
              <a:t>Shuffle &amp; Sort</a:t>
            </a:r>
          </a:p>
        </p:txBody>
      </p:sp>
      <p:sp>
        <p:nvSpPr>
          <p:cNvPr id="34855" name="TextBox 220"/>
          <p:cNvSpPr txBox="1">
            <a:spLocks noChangeArrowheads="1"/>
          </p:cNvSpPr>
          <p:nvPr/>
        </p:nvSpPr>
        <p:spPr bwMode="auto">
          <a:xfrm>
            <a:off x="7315202" y="1458914"/>
            <a:ext cx="10321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  <a:cs typeface="Corbel" charset="0"/>
              </a:rPr>
              <a:t>Reduce</a:t>
            </a:r>
          </a:p>
        </p:txBody>
      </p:sp>
      <p:sp>
        <p:nvSpPr>
          <p:cNvPr id="34856" name="TextBox 221"/>
          <p:cNvSpPr txBox="1">
            <a:spLocks noChangeArrowheads="1"/>
          </p:cNvSpPr>
          <p:nvPr/>
        </p:nvSpPr>
        <p:spPr bwMode="auto">
          <a:xfrm>
            <a:off x="9256714" y="1458914"/>
            <a:ext cx="10156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orbel" charset="0"/>
                <a:cs typeface="Corbel" charset="0"/>
              </a:rPr>
              <a:t>Output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1905000" y="3533775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1905000" y="5080001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9067800" y="4267201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4530690" y="2796564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47" name="Can 46"/>
          <p:cNvSpPr/>
          <p:nvPr/>
        </p:nvSpPr>
        <p:spPr>
          <a:xfrm>
            <a:off x="4530690" y="4338737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48" name="Can 47"/>
          <p:cNvSpPr/>
          <p:nvPr/>
        </p:nvSpPr>
        <p:spPr>
          <a:xfrm>
            <a:off x="4530690" y="5880911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Automatically split work into many small </a:t>
            </a:r>
            <a:r>
              <a:rPr lang="en-US" dirty="0" smtClean="0"/>
              <a:t>tasks</a:t>
            </a:r>
          </a:p>
          <a:p>
            <a:endParaRPr lang="en-US" dirty="0"/>
          </a:p>
          <a:p>
            <a:r>
              <a:rPr lang="en-US" dirty="0"/>
              <a:t>Send map tasks to nodes based on data </a:t>
            </a:r>
            <a:r>
              <a:rPr lang="en-US" dirty="0" smtClean="0"/>
              <a:t>locality</a:t>
            </a:r>
          </a:p>
          <a:p>
            <a:endParaRPr lang="en-US" dirty="0"/>
          </a:p>
          <a:p>
            <a:r>
              <a:rPr lang="en-US" dirty="0"/>
              <a:t>Load-balance dynamically as tasks finish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2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Fault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task fails, re-run it and re-fetch its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Requirement: input is immutable</a:t>
            </a:r>
          </a:p>
          <a:p>
            <a:endParaRPr lang="en-US" dirty="0"/>
          </a:p>
          <a:p>
            <a:r>
              <a:rPr lang="en-US" dirty="0"/>
              <a:t>If a node fails, re-run its map tasks on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Requirement: task result is deterministic &amp; side effect is idempotent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4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" indent="-457200">
              <a:buFont typeface="Arial"/>
              <a:buChar char="•"/>
            </a:pPr>
            <a:r>
              <a:rPr lang="en-US" sz="2700" dirty="0"/>
              <a:t>What is </a:t>
            </a:r>
            <a:r>
              <a:rPr lang="en-US" sz="2700" dirty="0" smtClean="0"/>
              <a:t>Big Data?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Motivating Use Cases</a:t>
            </a:r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GFS</a:t>
            </a:r>
            <a:r>
              <a:rPr lang="en-US" sz="2700" dirty="0"/>
              <a:t>, MapReduce, </a:t>
            </a:r>
            <a:r>
              <a:rPr lang="en-US" sz="2700" dirty="0" smtClean="0"/>
              <a:t>Hadoop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Spark (+demo)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/>
              <a:t>What’s different between </a:t>
            </a:r>
            <a:r>
              <a:rPr lang="en-US" sz="2700" dirty="0" smtClean="0"/>
              <a:t>Big Data </a:t>
            </a:r>
            <a:r>
              <a:rPr lang="en-US" sz="2700" dirty="0"/>
              <a:t>and </a:t>
            </a:r>
            <a:r>
              <a:rPr lang="en-US" sz="2700" dirty="0" smtClean="0"/>
              <a:t>Databases?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48397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Stragglers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750485"/>
            <a:ext cx="7175436" cy="4525433"/>
          </a:xfrm>
        </p:spPr>
        <p:txBody>
          <a:bodyPr/>
          <a:lstStyle/>
          <a:p>
            <a:r>
              <a:rPr lang="en-US" dirty="0" smtClean="0"/>
              <a:t>Misconfigured/broken nodes = slow tasks</a:t>
            </a:r>
          </a:p>
          <a:p>
            <a:r>
              <a:rPr lang="en-US" dirty="0" smtClean="0"/>
              <a:t>What’s the fix? </a:t>
            </a:r>
          </a:p>
          <a:p>
            <a:r>
              <a:rPr lang="en-US" dirty="0" smtClean="0"/>
              <a:t>”Backup Tasks” = launch </a:t>
            </a:r>
            <a:r>
              <a:rPr lang="en-US" dirty="0"/>
              <a:t>2nd copy </a:t>
            </a:r>
            <a:r>
              <a:rPr lang="en-US" dirty="0" smtClean="0"/>
              <a:t>of slowest tasks on another node</a:t>
            </a:r>
          </a:p>
          <a:p>
            <a:r>
              <a:rPr lang="en-US" dirty="0" smtClean="0"/>
              <a:t>44% speedups in MR paper</a:t>
            </a:r>
            <a:endParaRPr lang="en-US" dirty="0"/>
          </a:p>
          <a:p>
            <a:r>
              <a:rPr lang="en-US" dirty="0"/>
              <a:t>What are requirements for this to work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 you define slow?</a:t>
            </a:r>
          </a:p>
          <a:p>
            <a:r>
              <a:rPr lang="en-US" dirty="0" smtClean="0"/>
              <a:t>Cost? Backup tasks are not free, why?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10-12 at 8.42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65" y="429971"/>
            <a:ext cx="4038963" cy="61958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7511166" y="5844146"/>
            <a:ext cx="4038962" cy="669073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524823" y="4071240"/>
            <a:ext cx="4038962" cy="669073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8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providing a data-parallel model, </a:t>
            </a:r>
            <a:r>
              <a:rPr lang="en-US" dirty="0" err="1" smtClean="0"/>
              <a:t>MapReduce</a:t>
            </a:r>
            <a:r>
              <a:rPr lang="en-US" dirty="0" smtClean="0"/>
              <a:t> greatly simplified cluster computing:</a:t>
            </a:r>
          </a:p>
          <a:p>
            <a:pPr lvl="1"/>
            <a:r>
              <a:rPr lang="en-US" dirty="0" smtClean="0"/>
              <a:t>Automatic division of job into tasks</a:t>
            </a:r>
          </a:p>
          <a:p>
            <a:pPr lvl="1"/>
            <a:r>
              <a:rPr lang="en-US" dirty="0" smtClean="0"/>
              <a:t>Locality-aware scheduling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Recovery from failures &amp; stragglers w/ backup tasks</a:t>
            </a:r>
          </a:p>
          <a:p>
            <a:endParaRPr lang="en-US" dirty="0"/>
          </a:p>
          <a:p>
            <a:r>
              <a:rPr lang="en-US" dirty="0" smtClean="0"/>
              <a:t>Also flexible enough to model a lot of workloads…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Summary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Focused on intra-operator parallelism</a:t>
            </a:r>
          </a:p>
          <a:p>
            <a:r>
              <a:rPr lang="en-US" dirty="0"/>
              <a:t>Allows for simple mid-query fault tolerance</a:t>
            </a:r>
          </a:p>
          <a:p>
            <a:r>
              <a:rPr lang="en-US" dirty="0"/>
              <a:t>Allows for Straggler </a:t>
            </a:r>
            <a:r>
              <a:rPr lang="en-US" dirty="0" smtClean="0"/>
              <a:t>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5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Open-sourced by Yahoo!</a:t>
            </a:r>
          </a:p>
          <a:p>
            <a:pPr lvl="1"/>
            <a:r>
              <a:rPr lang="en-US" dirty="0" smtClean="0"/>
              <a:t>modeled after the two Google papers</a:t>
            </a:r>
          </a:p>
          <a:p>
            <a:endParaRPr lang="en-US" dirty="0" smtClean="0"/>
          </a:p>
          <a:p>
            <a:r>
              <a:rPr lang="en-US" dirty="0" smtClean="0"/>
              <a:t>Two components:</a:t>
            </a:r>
          </a:p>
          <a:p>
            <a:pPr lvl="1"/>
            <a:r>
              <a:rPr lang="en-US" dirty="0"/>
              <a:t>Storage: </a:t>
            </a:r>
            <a:r>
              <a:rPr lang="en-US" dirty="0" err="1"/>
              <a:t>Hadoop</a:t>
            </a:r>
            <a:r>
              <a:rPr lang="en-US" dirty="0"/>
              <a:t> Distributed File System (HDFS)</a:t>
            </a:r>
          </a:p>
          <a:p>
            <a:pPr lvl="1"/>
            <a:r>
              <a:rPr lang="en-US" dirty="0" smtClean="0"/>
              <a:t>Compute: Hadoop MapReduce</a:t>
            </a:r>
          </a:p>
          <a:p>
            <a:endParaRPr lang="en-US" dirty="0" smtClean="0"/>
          </a:p>
          <a:p>
            <a:r>
              <a:rPr lang="en-US" dirty="0" smtClean="0"/>
              <a:t>Huge investment by VCs: three large, </a:t>
            </a:r>
            <a:r>
              <a:rPr lang="en-US" dirty="0"/>
              <a:t>well-funded </a:t>
            </a:r>
            <a:r>
              <a:rPr lang="en-US" dirty="0" smtClean="0"/>
              <a:t>companies &amp; ~6 other distributions</a:t>
            </a:r>
            <a:endParaRPr lang="en-US" dirty="0"/>
          </a:p>
          <a:p>
            <a:pPr lvl="1"/>
            <a:r>
              <a:rPr lang="en-US" dirty="0" smtClean="0"/>
              <a:t>Cloudera: $1B in funding, IPO this year</a:t>
            </a:r>
          </a:p>
          <a:p>
            <a:pPr lvl="1"/>
            <a:r>
              <a:rPr lang="en-US" dirty="0" smtClean="0"/>
              <a:t>Hortonworks: $248M in funding, IPO last year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: $280M in funding</a:t>
            </a:r>
          </a:p>
          <a:p>
            <a:pPr lvl="1"/>
            <a:r>
              <a:rPr lang="en-US" dirty="0" smtClean="0"/>
              <a:t>Distributions (pre-consolidation): </a:t>
            </a:r>
            <a:r>
              <a:rPr lang="en-US" dirty="0"/>
              <a:t>Amazon, Microsoft, </a:t>
            </a:r>
            <a:r>
              <a:rPr lang="en-US" dirty="0" smtClean="0"/>
              <a:t>Intel, Teradata, </a:t>
            </a:r>
            <a:r>
              <a:rPr lang="en-US" strike="sngStrike" dirty="0" smtClean="0"/>
              <a:t>IBM</a:t>
            </a:r>
            <a:r>
              <a:rPr lang="en-US" dirty="0"/>
              <a:t>, </a:t>
            </a:r>
            <a:r>
              <a:rPr lang="en-US" strike="sngStrike" dirty="0" smtClean="0"/>
              <a:t>EMC/Pivotal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1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13 at 9.0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92024"/>
            <a:ext cx="10528513" cy="60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Challenge: Programmability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40" y="1750485"/>
            <a:ext cx="7833949" cy="4525433"/>
          </a:xfrm>
        </p:spPr>
        <p:txBody>
          <a:bodyPr/>
          <a:lstStyle/>
          <a:p>
            <a:r>
              <a:rPr lang="en-US" sz="2700" dirty="0"/>
              <a:t>Most real applications require multiple MR steps</a:t>
            </a:r>
          </a:p>
          <a:p>
            <a:pPr lvl="1"/>
            <a:r>
              <a:rPr lang="en-US" dirty="0"/>
              <a:t>Google indexing pipeline: 21 steps</a:t>
            </a:r>
          </a:p>
          <a:p>
            <a:pPr lvl="1"/>
            <a:r>
              <a:rPr lang="en-US" dirty="0"/>
              <a:t>Analytics queries (e.g. count clicks &amp; top K): 2 – 5 steps</a:t>
            </a:r>
          </a:p>
          <a:p>
            <a:pPr lvl="1"/>
            <a:r>
              <a:rPr lang="en-US" dirty="0"/>
              <a:t>Iterative algorithms (e.g. PageRank): 10’s of steps</a:t>
            </a:r>
          </a:p>
          <a:p>
            <a:endParaRPr lang="en-US" sz="2700" dirty="0"/>
          </a:p>
          <a:p>
            <a:r>
              <a:rPr lang="en-US" sz="2700" dirty="0"/>
              <a:t>Multi-step jobs create spaghetti code</a:t>
            </a:r>
          </a:p>
          <a:p>
            <a:pPr lvl="1"/>
            <a:r>
              <a:rPr lang="en-US" dirty="0"/>
              <a:t>21 MR steps -&gt; 21 mapper and reducer classes</a:t>
            </a:r>
          </a:p>
          <a:p>
            <a:pPr lvl="1"/>
            <a:r>
              <a:rPr lang="en-US" dirty="0"/>
              <a:t>Lots of boilerplate code per step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93499" y="2313830"/>
            <a:ext cx="4077915" cy="3005593"/>
            <a:chOff x="6067760" y="1735372"/>
            <a:chExt cx="2732904" cy="2254195"/>
          </a:xfrm>
        </p:grpSpPr>
        <p:sp>
          <p:nvSpPr>
            <p:cNvPr id="4" name="Right Arrow 3"/>
            <p:cNvSpPr/>
            <p:nvPr/>
          </p:nvSpPr>
          <p:spPr>
            <a:xfrm>
              <a:off x="6067760" y="2057402"/>
              <a:ext cx="657214" cy="1449130"/>
            </a:xfrm>
            <a:prstGeom prst="rightArrow">
              <a:avLst>
                <a:gd name="adj1" fmla="val 62346"/>
                <a:gd name="adj2" fmla="val 54863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 flipH="1">
              <a:off x="6850174" y="1735372"/>
              <a:ext cx="1950490" cy="22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SzPct val="90000"/>
                <a:buFont typeface="Arial" pitchFamily="34" charset="0"/>
                <a:defRPr sz="2400" kern="1200">
                  <a:solidFill>
                    <a:srgbClr val="404040"/>
                  </a:solidFill>
                  <a:latin typeface="Source Sans Pro Light"/>
                  <a:ea typeface="MS PGothic" pitchFamily="34" charset="-128"/>
                  <a:cs typeface="ＭＳ Ｐゴシック" charset="0"/>
                </a:defRPr>
              </a:lvl1pPr>
              <a:lvl2pPr marL="628650" indent="-1714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SzPct val="90000"/>
                <a:buFont typeface="Arial" pitchFamily="34" charset="0"/>
                <a:buChar char="•"/>
                <a:defRPr sz="2000" kern="1200">
                  <a:solidFill>
                    <a:srgbClr val="404040"/>
                  </a:solidFill>
                  <a:latin typeface="Source Sans Pro Light"/>
                  <a:ea typeface="MS PGothic" pitchFamily="34" charset="-128"/>
                  <a:cs typeface="+mn-cs"/>
                </a:defRPr>
              </a:lvl2pPr>
              <a:lvl3pPr marL="1089025" indent="-174625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Lucida Grande" charset="0"/>
                <a:buChar char="–"/>
                <a:defRPr kern="1200">
                  <a:solidFill>
                    <a:srgbClr val="404040"/>
                  </a:solidFill>
                  <a:latin typeface="Source Sans Pro Light"/>
                  <a:ea typeface="MS PGothic" pitchFamily="34" charset="-128"/>
                  <a:cs typeface="+mn-cs"/>
                </a:defRPr>
              </a:lvl3pPr>
              <a:lvl4pPr marL="1541463" indent="-169863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SzPct val="90000"/>
                <a:buFont typeface="Arial" pitchFamily="34" charset="0"/>
                <a:buChar char="•"/>
                <a:defRPr kern="1200">
                  <a:solidFill>
                    <a:srgbClr val="404040"/>
                  </a:solidFill>
                  <a:latin typeface="Source Sans Pro Light"/>
                  <a:ea typeface="MS PGothic" pitchFamily="34" charset="-128"/>
                  <a:cs typeface="+mn-cs"/>
                </a:defRPr>
              </a:lvl4pPr>
              <a:lvl5pPr marL="2001838" indent="-173038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Lucida Grande" charset="0"/>
                <a:buChar char="-"/>
                <a:defRPr kern="1200">
                  <a:solidFill>
                    <a:srgbClr val="404040"/>
                  </a:solidFill>
                  <a:latin typeface="Source Sans Pro Light"/>
                  <a:ea typeface="MS PGothic" pitchFamily="34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700" dirty="0"/>
                <a:t>MR Jobs as execution primitives that can be composed by compiling higher layer abstractions...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60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Level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39" y="1783880"/>
            <a:ext cx="1533560" cy="153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27" y="4096640"/>
            <a:ext cx="952500" cy="134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8481" y="2114892"/>
            <a:ext cx="3847787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SELECT count(*) FROM users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8482" y="4268319"/>
            <a:ext cx="4678919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A = load 'foo';</a:t>
            </a:r>
          </a:p>
          <a:p>
            <a:r>
              <a:rPr lang="en-US" dirty="0">
                <a:latin typeface="Monaco"/>
                <a:cs typeface="Monaco"/>
              </a:rPr>
              <a:t>B = group A all;</a:t>
            </a:r>
          </a:p>
          <a:p>
            <a:r>
              <a:rPr lang="en-US" dirty="0">
                <a:latin typeface="Monaco"/>
                <a:cs typeface="Monaco"/>
              </a:rPr>
              <a:t>C = </a:t>
            </a:r>
            <a:r>
              <a:rPr lang="en-US" dirty="0" err="1">
                <a:latin typeface="Monaco"/>
                <a:cs typeface="Monaco"/>
              </a:rPr>
              <a:t>foreach</a:t>
            </a:r>
            <a:r>
              <a:rPr lang="en-US" dirty="0">
                <a:latin typeface="Monaco"/>
                <a:cs typeface="Monaco"/>
              </a:rPr>
              <a:t> B generate COUNT(A);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87" y="2142595"/>
            <a:ext cx="1774067" cy="905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486" y="4561704"/>
            <a:ext cx="1858303" cy="46506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632938" y="3317441"/>
            <a:ext cx="6966407" cy="615633"/>
          </a:xfrm>
          <a:prstGeom prst="roundRect">
            <a:avLst/>
          </a:prstGeom>
          <a:solidFill>
            <a:schemeClr val="accent2">
              <a:alpha val="86000"/>
            </a:schemeClr>
          </a:solidFill>
          <a:ln w="952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3600" baseline="4000" dirty="0">
                <a:solidFill>
                  <a:schemeClr val="bg1"/>
                </a:solidFill>
                <a:latin typeface="Source Sans Pro Light"/>
                <a:cs typeface="Source Sans Pro Light"/>
              </a:rPr>
              <a:t>In reality, 90+% of MR jobs are generated by Hive SQL</a:t>
            </a:r>
          </a:p>
        </p:txBody>
      </p:sp>
    </p:spTree>
    <p:extLst>
      <p:ext uri="{BB962C8B-B14F-4D97-AF65-F5344CB8AC3E}">
        <p14:creationId xmlns:p14="http://schemas.microsoft.com/office/powerpoint/2010/main" val="22832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38" indent="-514338">
              <a:buAutoNum type="arabicPeriod"/>
            </a:pPr>
            <a:r>
              <a:rPr lang="en-US" dirty="0" smtClean="0"/>
              <a:t>Programmability</a:t>
            </a:r>
          </a:p>
          <a:p>
            <a:pPr lvl="1"/>
            <a:r>
              <a:rPr lang="en-US" dirty="0" smtClean="0"/>
              <a:t>We covered this earlier …</a:t>
            </a:r>
          </a:p>
          <a:p>
            <a:endParaRPr lang="en-US" dirty="0"/>
          </a:p>
          <a:p>
            <a:pPr marL="514338" indent="-514338">
              <a:buAutoNum type="arabicPeriod"/>
            </a:pPr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Each MR job writes all output to disk</a:t>
            </a:r>
          </a:p>
          <a:p>
            <a:pPr lvl="1"/>
            <a:r>
              <a:rPr lang="en-US" dirty="0" smtClean="0"/>
              <a:t>Lack of more primitives such as data broadcast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5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" indent="-457200">
              <a:buFont typeface="Arial"/>
              <a:buChar char="•"/>
            </a:pPr>
            <a:r>
              <a:rPr lang="en-US" sz="2700" dirty="0"/>
              <a:t>What is </a:t>
            </a:r>
            <a:r>
              <a:rPr lang="en-US" sz="2700" dirty="0" smtClean="0"/>
              <a:t>Big Data?</a:t>
            </a:r>
            <a:endParaRPr lang="en-US" sz="2700" dirty="0"/>
          </a:p>
          <a:p>
            <a:pPr marL="11" indent="-457200">
              <a:buFont typeface="Arial"/>
              <a:buChar char="•"/>
            </a:pPr>
            <a:r>
              <a:rPr lang="en-US" sz="2700" dirty="0" smtClean="0"/>
              <a:t>Business Use Cases</a:t>
            </a:r>
          </a:p>
          <a:p>
            <a:pPr marL="11" indent="-457200">
              <a:buFont typeface="Arial"/>
              <a:buChar char="•"/>
            </a:pPr>
            <a:r>
              <a:rPr lang="en-US" sz="2700" dirty="0"/>
              <a:t>GFS, MapReduce, Hadoop</a:t>
            </a:r>
          </a:p>
          <a:p>
            <a:pPr marL="11" indent="-457200">
              <a:buFont typeface="Arial"/>
              <a:buChar char="•"/>
            </a:pPr>
            <a:r>
              <a:rPr lang="en-US" sz="4400" b="1" dirty="0">
                <a:solidFill>
                  <a:srgbClr val="0070C0"/>
                </a:solidFill>
              </a:rPr>
              <a:t>Spark</a:t>
            </a:r>
          </a:p>
          <a:p>
            <a:pPr marL="11" indent="-457200">
              <a:buFont typeface="Arial"/>
              <a:buChar char="•"/>
            </a:pPr>
            <a:r>
              <a:rPr lang="en-US" sz="2700" dirty="0"/>
              <a:t>What’s different between </a:t>
            </a:r>
            <a:r>
              <a:rPr lang="en-US" sz="2700" dirty="0" smtClean="0"/>
              <a:t>Big Data </a:t>
            </a:r>
            <a:r>
              <a:rPr lang="en-US" sz="2700" dirty="0"/>
              <a:t>and </a:t>
            </a:r>
            <a:r>
              <a:rPr lang="en-US" sz="2700" dirty="0" smtClean="0"/>
              <a:t>Databases?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90840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6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532467"/>
            <a:ext cx="11800416" cy="5001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Started in Berkeley in 2010; donated to Apache Software Foundation in 2013</a:t>
            </a:r>
          </a:p>
          <a:p>
            <a:endParaRPr lang="en-US" sz="1600" dirty="0" smtClean="0"/>
          </a:p>
          <a:p>
            <a:r>
              <a:rPr lang="en-US" dirty="0" smtClean="0"/>
              <a:t>Programmability: Domain Specific Language in Scala / Java / Python / R</a:t>
            </a:r>
          </a:p>
          <a:p>
            <a:pPr lvl="1"/>
            <a:r>
              <a:rPr lang="en-US" dirty="0" smtClean="0"/>
              <a:t>Functional transformations on collections</a:t>
            </a:r>
          </a:p>
          <a:p>
            <a:pPr lvl="1"/>
            <a:r>
              <a:rPr lang="en-US" dirty="0" smtClean="0"/>
              <a:t>5 – 10X less code than MR</a:t>
            </a:r>
          </a:p>
          <a:p>
            <a:pPr lvl="1"/>
            <a:r>
              <a:rPr lang="en-US" dirty="0" smtClean="0"/>
              <a:t>Interactive use from Scala</a:t>
            </a:r>
            <a:r>
              <a:rPr lang="en-US" dirty="0"/>
              <a:t> </a:t>
            </a:r>
            <a:r>
              <a:rPr lang="en-US" dirty="0" smtClean="0"/>
              <a:t>/ Python REPL</a:t>
            </a:r>
          </a:p>
          <a:p>
            <a:pPr lvl="1"/>
            <a:endParaRPr lang="en-US" dirty="0"/>
          </a:p>
          <a:p>
            <a:r>
              <a:rPr lang="en-US" dirty="0" smtClean="0"/>
              <a:t>Performance:</a:t>
            </a:r>
          </a:p>
          <a:p>
            <a:pPr lvl="1"/>
            <a:r>
              <a:rPr lang="en-US" dirty="0" smtClean="0"/>
              <a:t>General DAG of tasks (i.e. multi-stage MR)</a:t>
            </a:r>
          </a:p>
          <a:p>
            <a:pPr lvl="1"/>
            <a:r>
              <a:rPr lang="en-US" dirty="0" smtClean="0"/>
              <a:t>Richer primitives: in-memory cache, torrent broadcast,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Can run 10 – 100X faster than MR</a:t>
            </a:r>
          </a:p>
        </p:txBody>
      </p:sp>
    </p:spTree>
    <p:extLst>
      <p:ext uri="{BB962C8B-B14F-4D97-AF65-F5344CB8AC3E}">
        <p14:creationId xmlns:p14="http://schemas.microsoft.com/office/powerpoint/2010/main" val="218867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Programmability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09802"/>
            <a:ext cx="9144000" cy="4158935"/>
          </a:xfrm>
        </p:spPr>
        <p:txBody>
          <a:bodyPr numCol="3">
            <a:noAutofit/>
          </a:bodyPr>
          <a:lstStyle/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#include "</a:t>
            </a:r>
            <a:r>
              <a:rPr lang="en-US" sz="900" dirty="0" err="1">
                <a:latin typeface="Lucida Console"/>
                <a:cs typeface="Lucida Console"/>
              </a:rPr>
              <a:t>mapreduce</a:t>
            </a:r>
            <a:r>
              <a:rPr lang="en-US" sz="900" dirty="0">
                <a:latin typeface="Lucida Console"/>
                <a:cs typeface="Lucida Console"/>
              </a:rPr>
              <a:t>/</a:t>
            </a:r>
            <a:r>
              <a:rPr lang="en-US" sz="900" dirty="0" err="1">
                <a:latin typeface="Lucida Console"/>
                <a:cs typeface="Lucida Console"/>
              </a:rPr>
              <a:t>mapreduce.h</a:t>
            </a:r>
            <a:r>
              <a:rPr lang="en-US" sz="900" dirty="0">
                <a:latin typeface="Lucida Console"/>
                <a:cs typeface="Lucida Console"/>
              </a:rPr>
              <a:t>"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// User’s map function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class </a:t>
            </a:r>
            <a:r>
              <a:rPr lang="en-US" sz="900" dirty="0" err="1">
                <a:latin typeface="Lucida Console"/>
                <a:cs typeface="Lucida Console"/>
              </a:rPr>
              <a:t>SplitWords</a:t>
            </a:r>
            <a:r>
              <a:rPr lang="en-US" sz="900" dirty="0">
                <a:latin typeface="Lucida Console"/>
                <a:cs typeface="Lucida Console"/>
              </a:rPr>
              <a:t>: public Mapper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public: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virtual void Map(</a:t>
            </a:r>
            <a:r>
              <a:rPr lang="en-US" sz="900" dirty="0" err="1">
                <a:latin typeface="Lucida Console"/>
                <a:cs typeface="Lucida Console"/>
              </a:rPr>
              <a:t>const</a:t>
            </a:r>
            <a:r>
              <a:rPr lang="en-US" sz="900" dirty="0">
                <a:latin typeface="Lucida Console"/>
                <a:cs typeface="Lucida Console"/>
              </a:rPr>
              <a:t> </a:t>
            </a:r>
            <a:r>
              <a:rPr lang="en-US" sz="900" dirty="0" err="1">
                <a:latin typeface="Lucida Console"/>
                <a:cs typeface="Lucida Console"/>
              </a:rPr>
              <a:t>MapInput</a:t>
            </a:r>
            <a:r>
              <a:rPr lang="en-US" sz="900" dirty="0">
                <a:latin typeface="Lucida Console"/>
                <a:cs typeface="Lucida Console"/>
              </a:rPr>
              <a:t>&amp; input)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</a:t>
            </a:r>
            <a:r>
              <a:rPr lang="en-US" sz="900" dirty="0" err="1">
                <a:latin typeface="Lucida Console"/>
                <a:cs typeface="Lucida Console"/>
              </a:rPr>
              <a:t>const</a:t>
            </a:r>
            <a:r>
              <a:rPr lang="en-US" sz="900" dirty="0">
                <a:latin typeface="Lucida Console"/>
                <a:cs typeface="Lucida Console"/>
              </a:rPr>
              <a:t> string&amp; text = </a:t>
            </a:r>
            <a:r>
              <a:rPr lang="en-US" sz="900" dirty="0" err="1">
                <a:latin typeface="Lucida Console"/>
                <a:cs typeface="Lucida Console"/>
              </a:rPr>
              <a:t>input.value</a:t>
            </a:r>
            <a:r>
              <a:rPr lang="en-US" sz="90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</a:t>
            </a:r>
            <a:r>
              <a:rPr lang="en-US" sz="900" dirty="0" err="1">
                <a:latin typeface="Lucida Console"/>
                <a:cs typeface="Lucida Console"/>
              </a:rPr>
              <a:t>const</a:t>
            </a:r>
            <a:r>
              <a:rPr lang="en-US" sz="900" dirty="0">
                <a:latin typeface="Lucida Console"/>
                <a:cs typeface="Lucida Console"/>
              </a:rPr>
              <a:t> </a:t>
            </a: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n = </a:t>
            </a:r>
            <a:r>
              <a:rPr lang="en-US" sz="900" dirty="0" err="1">
                <a:latin typeface="Lucida Console"/>
                <a:cs typeface="Lucida Console"/>
              </a:rPr>
              <a:t>text.size</a:t>
            </a:r>
            <a:r>
              <a:rPr lang="en-US" sz="90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for (</a:t>
            </a: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= 0;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&lt; n; )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// Skip past leading whitespace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while (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&lt; n &amp;&amp; </a:t>
            </a:r>
            <a:r>
              <a:rPr lang="en-US" sz="900" dirty="0" err="1">
                <a:latin typeface="Lucida Console"/>
                <a:cs typeface="Lucida Console"/>
              </a:rPr>
              <a:t>isspace</a:t>
            </a:r>
            <a:r>
              <a:rPr lang="en-US" sz="900" dirty="0">
                <a:latin typeface="Lucida Console"/>
                <a:cs typeface="Lucida Console"/>
              </a:rPr>
              <a:t>(text[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]))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 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++;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// Find word end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</a:t>
            </a: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start =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while (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&lt; n &amp;&amp; !</a:t>
            </a:r>
            <a:r>
              <a:rPr lang="en-US" sz="900" dirty="0" err="1">
                <a:latin typeface="Lucida Console"/>
                <a:cs typeface="Lucida Console"/>
              </a:rPr>
              <a:t>isspace</a:t>
            </a:r>
            <a:r>
              <a:rPr lang="en-US" sz="900" dirty="0">
                <a:latin typeface="Lucida Console"/>
                <a:cs typeface="Lucida Console"/>
              </a:rPr>
              <a:t>(text[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]))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 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++;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if (start &lt;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  Emit(</a:t>
            </a:r>
            <a:r>
              <a:rPr lang="en-US" sz="900" dirty="0" err="1">
                <a:latin typeface="Lucida Console"/>
                <a:cs typeface="Lucida Console"/>
              </a:rPr>
              <a:t>text.substr</a:t>
            </a:r>
            <a:r>
              <a:rPr lang="en-US" sz="900" dirty="0">
                <a:latin typeface="Lucida Console"/>
                <a:cs typeface="Lucida Console"/>
              </a:rPr>
              <a:t>(</a:t>
            </a:r>
            <a:br>
              <a:rPr lang="en-US" sz="900" dirty="0">
                <a:latin typeface="Lucida Console"/>
                <a:cs typeface="Lucida Console"/>
              </a:rPr>
            </a:br>
            <a:r>
              <a:rPr lang="en-US" sz="900" dirty="0">
                <a:latin typeface="Lucida Console"/>
                <a:cs typeface="Lucida Console"/>
              </a:rPr>
              <a:t>            </a:t>
            </a:r>
            <a:r>
              <a:rPr lang="en-US" sz="900" dirty="0" err="1">
                <a:latin typeface="Lucida Console"/>
                <a:cs typeface="Lucida Console"/>
              </a:rPr>
              <a:t>start,i</a:t>
            </a:r>
            <a:r>
              <a:rPr lang="en-US" sz="900" dirty="0">
                <a:latin typeface="Lucida Console"/>
                <a:cs typeface="Lucida Console"/>
              </a:rPr>
              <a:t>-start),"1");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};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REGISTER_MAPPER(</a:t>
            </a:r>
            <a:r>
              <a:rPr lang="en-US" sz="900" dirty="0" err="1">
                <a:latin typeface="Lucida Console"/>
                <a:cs typeface="Lucida Console"/>
              </a:rPr>
              <a:t>SplitWords</a:t>
            </a:r>
            <a:r>
              <a:rPr lang="en-US" sz="900" dirty="0">
                <a:latin typeface="Lucida Console"/>
                <a:cs typeface="Lucida Console"/>
              </a:rPr>
              <a:t>);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// User’s reduce function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class Sum: public Reducer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public: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virtual void Reduce(</a:t>
            </a:r>
            <a:r>
              <a:rPr lang="en-US" sz="900" dirty="0" err="1">
                <a:latin typeface="Lucida Console"/>
                <a:cs typeface="Lucida Console"/>
              </a:rPr>
              <a:t>ReduceInput</a:t>
            </a:r>
            <a:r>
              <a:rPr lang="en-US" sz="900" dirty="0">
                <a:latin typeface="Lucida Console"/>
                <a:cs typeface="Lucida Console"/>
              </a:rPr>
              <a:t>* input)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// Iterate over all entries with the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// same key and add the values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int64 value = 0;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while (!input-&gt;done())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value += </a:t>
            </a:r>
            <a:r>
              <a:rPr lang="en-US" sz="900" dirty="0" err="1">
                <a:latin typeface="Lucida Console"/>
                <a:cs typeface="Lucida Console"/>
              </a:rPr>
              <a:t>StringToInt</a:t>
            </a:r>
            <a:r>
              <a:rPr lang="en-US" sz="900" dirty="0">
                <a:latin typeface="Lucida Console"/>
                <a:cs typeface="Lucida Console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           input-&gt;value());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  input-&gt;</a:t>
            </a:r>
            <a:r>
              <a:rPr lang="en-US" sz="900" dirty="0" err="1">
                <a:latin typeface="Lucida Console"/>
                <a:cs typeface="Lucida Console"/>
              </a:rPr>
              <a:t>NextValue</a:t>
            </a:r>
            <a:r>
              <a:rPr lang="en-US" sz="90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// Emit sum for input-&gt;key()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Emit(</a:t>
            </a:r>
            <a:r>
              <a:rPr lang="en-US" sz="900" dirty="0" err="1">
                <a:latin typeface="Lucida Console"/>
                <a:cs typeface="Lucida Console"/>
              </a:rPr>
              <a:t>IntToString</a:t>
            </a:r>
            <a:r>
              <a:rPr lang="en-US" sz="900" dirty="0">
                <a:latin typeface="Lucida Console"/>
                <a:cs typeface="Lucida Console"/>
              </a:rPr>
              <a:t>(value));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};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REGISTER_REDUCER(Sum);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main(</a:t>
            </a: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</a:t>
            </a:r>
            <a:r>
              <a:rPr lang="en-US" sz="900" dirty="0" err="1">
                <a:latin typeface="Lucida Console"/>
                <a:cs typeface="Lucida Console"/>
              </a:rPr>
              <a:t>argc</a:t>
            </a:r>
            <a:r>
              <a:rPr lang="en-US" sz="900" dirty="0">
                <a:latin typeface="Lucida Console"/>
                <a:cs typeface="Lucida Console"/>
              </a:rPr>
              <a:t>, char** </a:t>
            </a:r>
            <a:r>
              <a:rPr lang="en-US" sz="900" dirty="0" err="1">
                <a:latin typeface="Lucida Console"/>
                <a:cs typeface="Lucida Console"/>
              </a:rPr>
              <a:t>argv</a:t>
            </a:r>
            <a:r>
              <a:rPr lang="en-US" sz="900" dirty="0">
                <a:latin typeface="Lucida Console"/>
                <a:cs typeface="Lucida Console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ParseCommandLineFlags</a:t>
            </a:r>
            <a:r>
              <a:rPr lang="en-US" sz="900" dirty="0">
                <a:latin typeface="Lucida Console"/>
                <a:cs typeface="Lucida Console"/>
              </a:rPr>
              <a:t>(</a:t>
            </a:r>
            <a:r>
              <a:rPr lang="en-US" sz="900" dirty="0" err="1">
                <a:latin typeface="Lucida Console"/>
                <a:cs typeface="Lucida Console"/>
              </a:rPr>
              <a:t>argc</a:t>
            </a:r>
            <a:r>
              <a:rPr lang="en-US" sz="900" dirty="0">
                <a:latin typeface="Lucida Console"/>
                <a:cs typeface="Lucida Console"/>
              </a:rPr>
              <a:t>, </a:t>
            </a:r>
            <a:r>
              <a:rPr lang="en-US" sz="900" dirty="0" err="1">
                <a:latin typeface="Lucida Console"/>
                <a:cs typeface="Lucida Console"/>
              </a:rPr>
              <a:t>argv</a:t>
            </a:r>
            <a:r>
              <a:rPr lang="en-US" sz="900" dirty="0">
                <a:latin typeface="Lucida Console"/>
                <a:cs typeface="Lucida Console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MapReduceSpecification</a:t>
            </a:r>
            <a:r>
              <a:rPr lang="en-US" sz="900" dirty="0">
                <a:latin typeface="Lucida Console"/>
                <a:cs typeface="Lucida Console"/>
              </a:rPr>
              <a:t> spec;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for (</a:t>
            </a:r>
            <a:r>
              <a:rPr lang="en-US" sz="900" dirty="0" err="1">
                <a:latin typeface="Lucida Console"/>
                <a:cs typeface="Lucida Console"/>
              </a:rPr>
              <a:t>int</a:t>
            </a:r>
            <a:r>
              <a:rPr lang="en-US" sz="900" dirty="0">
                <a:latin typeface="Lucida Console"/>
                <a:cs typeface="Lucida Console"/>
              </a:rPr>
              <a:t>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= 1;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 &lt; </a:t>
            </a:r>
            <a:r>
              <a:rPr lang="en-US" sz="900" dirty="0" err="1">
                <a:latin typeface="Lucida Console"/>
                <a:cs typeface="Lucida Console"/>
              </a:rPr>
              <a:t>argc</a:t>
            </a:r>
            <a:r>
              <a:rPr lang="en-US" sz="900" dirty="0">
                <a:latin typeface="Lucida Console"/>
                <a:cs typeface="Lucida Console"/>
              </a:rPr>
              <a:t>; 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++)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</a:t>
            </a:r>
            <a:r>
              <a:rPr lang="en-US" sz="900" dirty="0" err="1">
                <a:latin typeface="Lucida Console"/>
                <a:cs typeface="Lucida Console"/>
              </a:rPr>
              <a:t>MapReduceInput</a:t>
            </a:r>
            <a:r>
              <a:rPr lang="en-US" sz="900" dirty="0">
                <a:latin typeface="Lucida Console"/>
                <a:cs typeface="Lucida Console"/>
              </a:rPr>
              <a:t>* in= </a:t>
            </a:r>
            <a:r>
              <a:rPr lang="en-US" sz="900" dirty="0" err="1">
                <a:latin typeface="Lucida Console"/>
                <a:cs typeface="Lucida Console"/>
              </a:rPr>
              <a:t>spec.add_input</a:t>
            </a:r>
            <a:r>
              <a:rPr lang="en-US" sz="90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in-&gt;</a:t>
            </a:r>
            <a:r>
              <a:rPr lang="en-US" sz="900" dirty="0" err="1">
                <a:latin typeface="Lucida Console"/>
                <a:cs typeface="Lucida Console"/>
              </a:rPr>
              <a:t>set_format</a:t>
            </a:r>
            <a:r>
              <a:rPr lang="en-US" sz="900" dirty="0">
                <a:latin typeface="Lucida Console"/>
                <a:cs typeface="Lucida Console"/>
              </a:rPr>
              <a:t>("text");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in-&gt;</a:t>
            </a:r>
            <a:r>
              <a:rPr lang="en-US" sz="900" dirty="0" err="1">
                <a:latin typeface="Lucida Console"/>
                <a:cs typeface="Lucida Console"/>
              </a:rPr>
              <a:t>set_filepattern</a:t>
            </a:r>
            <a:r>
              <a:rPr lang="en-US" sz="900" dirty="0">
                <a:latin typeface="Lucida Console"/>
                <a:cs typeface="Lucida Console"/>
              </a:rPr>
              <a:t>(</a:t>
            </a:r>
            <a:r>
              <a:rPr lang="en-US" sz="900" dirty="0" err="1">
                <a:latin typeface="Lucida Console"/>
                <a:cs typeface="Lucida Console"/>
              </a:rPr>
              <a:t>argv</a:t>
            </a:r>
            <a:r>
              <a:rPr lang="en-US" sz="900" dirty="0">
                <a:latin typeface="Lucida Console"/>
                <a:cs typeface="Lucida Console"/>
              </a:rPr>
              <a:t>[</a:t>
            </a:r>
            <a:r>
              <a:rPr lang="en-US" sz="900" dirty="0" err="1">
                <a:latin typeface="Lucida Console"/>
                <a:cs typeface="Lucida Console"/>
              </a:rPr>
              <a:t>i</a:t>
            </a:r>
            <a:r>
              <a:rPr lang="en-US" sz="900" dirty="0">
                <a:latin typeface="Lucida Console"/>
                <a:cs typeface="Lucida Console"/>
              </a:rPr>
              <a:t>]);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  in-&gt;</a:t>
            </a:r>
            <a:r>
              <a:rPr lang="en-US" sz="900" dirty="0" err="1">
                <a:latin typeface="Lucida Console"/>
                <a:cs typeface="Lucida Console"/>
              </a:rPr>
              <a:t>set_mapper_class</a:t>
            </a:r>
            <a:r>
              <a:rPr lang="en-US" sz="900" dirty="0">
                <a:latin typeface="Lucida Console"/>
                <a:cs typeface="Lucida Console"/>
              </a:rPr>
              <a:t>("</a:t>
            </a:r>
            <a:r>
              <a:rPr lang="en-US" sz="900" dirty="0" err="1">
                <a:latin typeface="Lucida Console"/>
                <a:cs typeface="Lucida Console"/>
              </a:rPr>
              <a:t>SplitWords</a:t>
            </a:r>
            <a:r>
              <a:rPr lang="en-US" sz="900" dirty="0">
                <a:latin typeface="Lucida Console"/>
                <a:cs typeface="Lucida Console"/>
              </a:rPr>
              <a:t>");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// Specify the output files    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MapReduceOutput</a:t>
            </a:r>
            <a:r>
              <a:rPr lang="en-US" sz="900" dirty="0">
                <a:latin typeface="Lucida Console"/>
                <a:cs typeface="Lucida Console"/>
              </a:rPr>
              <a:t>* out = </a:t>
            </a:r>
            <a:r>
              <a:rPr lang="en-US" sz="900" dirty="0" err="1">
                <a:latin typeface="Lucida Console"/>
                <a:cs typeface="Lucida Console"/>
              </a:rPr>
              <a:t>spec.output</a:t>
            </a:r>
            <a:r>
              <a:rPr lang="en-US" sz="90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out-&gt;</a:t>
            </a:r>
            <a:r>
              <a:rPr lang="en-US" sz="900" dirty="0" err="1">
                <a:latin typeface="Lucida Console"/>
                <a:cs typeface="Lucida Console"/>
              </a:rPr>
              <a:t>set_filebase</a:t>
            </a:r>
            <a:r>
              <a:rPr lang="en-US" sz="900" dirty="0">
                <a:latin typeface="Lucida Console"/>
                <a:cs typeface="Lucida Console"/>
              </a:rPr>
              <a:t>("/</a:t>
            </a:r>
            <a:r>
              <a:rPr lang="en-US" sz="900" dirty="0" err="1">
                <a:latin typeface="Lucida Console"/>
                <a:cs typeface="Lucida Console"/>
              </a:rPr>
              <a:t>gfs</a:t>
            </a:r>
            <a:r>
              <a:rPr lang="en-US" sz="900" dirty="0">
                <a:latin typeface="Lucida Console"/>
                <a:cs typeface="Lucida Console"/>
              </a:rPr>
              <a:t>/test/</a:t>
            </a:r>
            <a:r>
              <a:rPr lang="en-US" sz="900" dirty="0" err="1">
                <a:latin typeface="Lucida Console"/>
                <a:cs typeface="Lucida Console"/>
              </a:rPr>
              <a:t>freq</a:t>
            </a:r>
            <a:r>
              <a:rPr lang="en-US" sz="900" dirty="0">
                <a:latin typeface="Lucida Console"/>
                <a:cs typeface="Lucida Console"/>
              </a:rPr>
              <a:t>");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out-&gt;</a:t>
            </a:r>
            <a:r>
              <a:rPr lang="en-US" sz="900" dirty="0" err="1">
                <a:latin typeface="Lucida Console"/>
                <a:cs typeface="Lucida Console"/>
              </a:rPr>
              <a:t>set_num_tasks</a:t>
            </a:r>
            <a:r>
              <a:rPr lang="en-US" sz="90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out-&gt;</a:t>
            </a:r>
            <a:r>
              <a:rPr lang="en-US" sz="900" dirty="0" err="1">
                <a:latin typeface="Lucida Console"/>
                <a:cs typeface="Lucida Console"/>
              </a:rPr>
              <a:t>set_format</a:t>
            </a:r>
            <a:r>
              <a:rPr lang="en-US" sz="900" dirty="0">
                <a:latin typeface="Lucida Console"/>
                <a:cs typeface="Lucida Console"/>
              </a:rPr>
              <a:t>("text");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out-&gt;</a:t>
            </a:r>
            <a:r>
              <a:rPr lang="en-US" sz="900" dirty="0" err="1">
                <a:latin typeface="Lucida Console"/>
                <a:cs typeface="Lucida Console"/>
              </a:rPr>
              <a:t>set_reducer_class</a:t>
            </a:r>
            <a:r>
              <a:rPr lang="en-US" sz="900" dirty="0">
                <a:latin typeface="Lucida Console"/>
                <a:cs typeface="Lucida Console"/>
              </a:rPr>
              <a:t>("Sum");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// Do partial sums within map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out-&gt;</a:t>
            </a:r>
            <a:r>
              <a:rPr lang="en-US" sz="900" dirty="0" err="1">
                <a:latin typeface="Lucida Console"/>
                <a:cs typeface="Lucida Console"/>
              </a:rPr>
              <a:t>set_combiner_class</a:t>
            </a:r>
            <a:r>
              <a:rPr lang="en-US" sz="900" dirty="0">
                <a:latin typeface="Lucida Console"/>
                <a:cs typeface="Lucida Console"/>
              </a:rPr>
              <a:t>("Sum");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// Tuning parameters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spec.set_machines</a:t>
            </a:r>
            <a:r>
              <a:rPr lang="en-US" sz="900" dirty="0">
                <a:latin typeface="Lucida Console"/>
                <a:cs typeface="Lucida Console"/>
              </a:rPr>
              <a:t>(2000);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spec.set_map_megabytes</a:t>
            </a:r>
            <a:r>
              <a:rPr lang="en-US" sz="90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spec.set_reduce_megabytes</a:t>
            </a:r>
            <a:r>
              <a:rPr lang="en-US" sz="90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// Now run it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</a:t>
            </a:r>
            <a:r>
              <a:rPr lang="en-US" sz="900" dirty="0" err="1">
                <a:latin typeface="Lucida Console"/>
                <a:cs typeface="Lucida Console"/>
              </a:rPr>
              <a:t>MapReduceResult</a:t>
            </a:r>
            <a:r>
              <a:rPr lang="en-US" sz="900" dirty="0">
                <a:latin typeface="Lucida Console"/>
                <a:cs typeface="Lucida Console"/>
              </a:rPr>
              <a:t> result;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if (!</a:t>
            </a:r>
            <a:r>
              <a:rPr lang="en-US" sz="900" dirty="0" err="1">
                <a:latin typeface="Lucida Console"/>
                <a:cs typeface="Lucida Console"/>
              </a:rPr>
              <a:t>MapReduce</a:t>
            </a:r>
            <a:r>
              <a:rPr lang="en-US" sz="900" dirty="0">
                <a:latin typeface="Lucida Console"/>
                <a:cs typeface="Lucida Console"/>
              </a:rPr>
              <a:t>(spec, &amp;result)) abort();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 return 0;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/>
                <a:cs typeface="Lucida Console"/>
              </a:rPr>
              <a:t>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0721" y="1499607"/>
            <a:ext cx="2466128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Full Google </a:t>
            </a:r>
            <a:r>
              <a:rPr lang="en-US" dirty="0" err="1" smtClean="0">
                <a:latin typeface="Source Sans Pro Light"/>
                <a:cs typeface="Source Sans Pro Light"/>
              </a:rPr>
              <a:t>WordCount</a:t>
            </a:r>
            <a:r>
              <a:rPr lang="en-US" dirty="0" smtClean="0">
                <a:latin typeface="Source Sans Pro Light"/>
                <a:cs typeface="Source Sans Pro Light"/>
              </a:rPr>
              <a:t>:</a:t>
            </a:r>
            <a:endParaRPr lang="en-US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971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Programmability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67001" y="2895600"/>
            <a:ext cx="7200900" cy="2057400"/>
          </a:xfrm>
        </p:spPr>
        <p:txBody>
          <a:bodyPr/>
          <a:lstStyle/>
          <a:p>
            <a:r>
              <a:rPr lang="en-US" sz="1800" b="1" dirty="0" err="1">
                <a:latin typeface="Monaco"/>
                <a:cs typeface="Monaco"/>
              </a:rPr>
              <a:t>val</a:t>
            </a:r>
            <a:r>
              <a:rPr lang="en-US" sz="1800" dirty="0">
                <a:latin typeface="Monaco"/>
                <a:cs typeface="Monaco"/>
              </a:rPr>
              <a:t> file = </a:t>
            </a:r>
            <a:r>
              <a:rPr lang="en-US" sz="1800" dirty="0" err="1">
                <a:latin typeface="Monaco"/>
                <a:cs typeface="Monaco"/>
              </a:rPr>
              <a:t>spark.textFile</a:t>
            </a:r>
            <a:r>
              <a:rPr lang="en-US" sz="1800" dirty="0">
                <a:latin typeface="Monaco"/>
                <a:cs typeface="Monaco"/>
              </a:rPr>
              <a:t>(</a:t>
            </a:r>
            <a:r>
              <a:rPr lang="en-US" sz="1800" dirty="0">
                <a:solidFill>
                  <a:srgbClr val="17375E"/>
                </a:solidFill>
                <a:latin typeface="Monaco"/>
                <a:cs typeface="Monaco"/>
              </a:rPr>
              <a:t>“</a:t>
            </a:r>
            <a:r>
              <a:rPr lang="en-US" sz="1800" dirty="0" err="1">
                <a:solidFill>
                  <a:srgbClr val="17375E"/>
                </a:solidFill>
                <a:latin typeface="Monaco"/>
                <a:cs typeface="Monaco"/>
              </a:rPr>
              <a:t>hdfs</a:t>
            </a:r>
            <a:r>
              <a:rPr lang="en-US" sz="1800" dirty="0">
                <a:solidFill>
                  <a:srgbClr val="17375E"/>
                </a:solidFill>
                <a:latin typeface="Monaco"/>
                <a:cs typeface="Monaco"/>
              </a:rPr>
              <a:t>://...”</a:t>
            </a:r>
            <a:r>
              <a:rPr lang="en-US" sz="1800" dirty="0">
                <a:latin typeface="Monaco"/>
                <a:cs typeface="Monaco"/>
              </a:rPr>
              <a:t>)</a:t>
            </a:r>
          </a:p>
          <a:p>
            <a:r>
              <a:rPr lang="en-US" sz="1800" b="1" dirty="0" err="1">
                <a:latin typeface="Monaco"/>
                <a:cs typeface="Monaco"/>
              </a:rPr>
              <a:t>val</a:t>
            </a:r>
            <a:r>
              <a:rPr lang="en-US" sz="1800" dirty="0">
                <a:latin typeface="Monaco"/>
                <a:cs typeface="Monaco"/>
              </a:rPr>
              <a:t> counts = </a:t>
            </a:r>
            <a:r>
              <a:rPr lang="en-US" sz="1800" dirty="0" err="1">
                <a:latin typeface="Monaco"/>
                <a:cs typeface="Monaco"/>
              </a:rPr>
              <a:t>file.</a:t>
            </a:r>
            <a:r>
              <a:rPr lang="en-US" sz="1800" dirty="0" err="1">
                <a:solidFill>
                  <a:srgbClr val="3366FF"/>
                </a:solidFill>
                <a:latin typeface="Monaco"/>
                <a:cs typeface="Monaco"/>
              </a:rPr>
              <a:t>flatMap</a:t>
            </a:r>
            <a:r>
              <a:rPr lang="en-US" sz="1800" dirty="0">
                <a:latin typeface="Monaco"/>
                <a:cs typeface="Monaco"/>
              </a:rPr>
              <a:t>(</a:t>
            </a:r>
            <a:r>
              <a:rPr lang="en-US" sz="1800" dirty="0">
                <a:solidFill>
                  <a:srgbClr val="FF0080"/>
                </a:solidFill>
                <a:latin typeface="Monaco"/>
                <a:cs typeface="Monaco"/>
              </a:rPr>
              <a:t>line =&gt; </a:t>
            </a:r>
            <a:r>
              <a:rPr lang="en-US" sz="1800" dirty="0" err="1">
                <a:solidFill>
                  <a:srgbClr val="FF0080"/>
                </a:solidFill>
                <a:latin typeface="Monaco"/>
                <a:cs typeface="Monaco"/>
              </a:rPr>
              <a:t>line.split</a:t>
            </a:r>
            <a:r>
              <a:rPr lang="en-US" sz="1800" dirty="0">
                <a:solidFill>
                  <a:srgbClr val="FF0080"/>
                </a:solidFill>
                <a:latin typeface="Monaco"/>
                <a:cs typeface="Monaco"/>
              </a:rPr>
              <a:t>(“ ”)</a:t>
            </a:r>
            <a:r>
              <a:rPr lang="en-US" sz="1800" dirty="0">
                <a:latin typeface="Monaco"/>
                <a:cs typeface="Monaco"/>
              </a:rPr>
              <a:t>)</a:t>
            </a:r>
            <a:br>
              <a:rPr lang="en-US" sz="1800" dirty="0">
                <a:latin typeface="Monaco"/>
                <a:cs typeface="Monaco"/>
              </a:rPr>
            </a:br>
            <a:r>
              <a:rPr lang="en-US" sz="1800" dirty="0">
                <a:latin typeface="Monaco"/>
                <a:cs typeface="Monaco"/>
              </a:rPr>
              <a:t>                 .</a:t>
            </a:r>
            <a:r>
              <a:rPr lang="en-US" sz="1800" dirty="0">
                <a:solidFill>
                  <a:srgbClr val="3366FF"/>
                </a:solidFill>
                <a:latin typeface="Monaco"/>
                <a:cs typeface="Monaco"/>
              </a:rPr>
              <a:t>map</a:t>
            </a:r>
            <a:r>
              <a:rPr lang="en-US" sz="1800" dirty="0">
                <a:latin typeface="Monaco"/>
                <a:cs typeface="Monaco"/>
              </a:rPr>
              <a:t>(</a:t>
            </a:r>
            <a:r>
              <a:rPr lang="en-US" sz="1800" dirty="0">
                <a:solidFill>
                  <a:srgbClr val="FF0080"/>
                </a:solidFill>
                <a:latin typeface="Monaco"/>
                <a:cs typeface="Monaco"/>
              </a:rPr>
              <a:t>word =&gt; (word, 1)</a:t>
            </a:r>
            <a:r>
              <a:rPr lang="en-US" sz="1800" dirty="0">
                <a:latin typeface="Monaco"/>
                <a:cs typeface="Monaco"/>
              </a:rPr>
              <a:t>)</a:t>
            </a:r>
            <a:br>
              <a:rPr lang="en-US" sz="1800" dirty="0">
                <a:latin typeface="Monaco"/>
                <a:cs typeface="Monaco"/>
              </a:rPr>
            </a:br>
            <a:r>
              <a:rPr lang="en-US" sz="1800" dirty="0">
                <a:latin typeface="Monaco"/>
                <a:cs typeface="Monaco"/>
              </a:rPr>
              <a:t>                 .</a:t>
            </a:r>
            <a:r>
              <a:rPr lang="en-US" sz="1800" dirty="0" err="1">
                <a:solidFill>
                  <a:srgbClr val="3366FF"/>
                </a:solidFill>
                <a:latin typeface="Monaco"/>
                <a:cs typeface="Monaco"/>
              </a:rPr>
              <a:t>reduceByKey</a:t>
            </a:r>
            <a:r>
              <a:rPr lang="en-US" sz="1800" dirty="0">
                <a:latin typeface="Monaco"/>
                <a:cs typeface="Monaco"/>
              </a:rPr>
              <a:t>(</a:t>
            </a:r>
            <a:r>
              <a:rPr lang="en-US" sz="1800" dirty="0">
                <a:solidFill>
                  <a:srgbClr val="FF0080"/>
                </a:solidFill>
                <a:latin typeface="Monaco"/>
                <a:cs typeface="Monaco"/>
              </a:rPr>
              <a:t>_ + _</a:t>
            </a:r>
            <a:r>
              <a:rPr lang="en-US" sz="1800" dirty="0">
                <a:latin typeface="Monaco"/>
                <a:cs typeface="Monaco"/>
              </a:rPr>
              <a:t>)</a:t>
            </a:r>
            <a:br>
              <a:rPr lang="en-US" sz="1800" dirty="0">
                <a:latin typeface="Monaco"/>
                <a:cs typeface="Monaco"/>
              </a:rPr>
            </a:br>
            <a:r>
              <a:rPr lang="en-US" sz="1800" dirty="0">
                <a:latin typeface="Monaco"/>
                <a:cs typeface="Monaco"/>
              </a:rPr>
              <a:t/>
            </a:r>
            <a:br>
              <a:rPr lang="en-US" sz="1800" dirty="0">
                <a:latin typeface="Monaco"/>
                <a:cs typeface="Monaco"/>
              </a:rPr>
            </a:br>
            <a:r>
              <a:rPr lang="en-US" sz="1800" dirty="0" err="1">
                <a:latin typeface="Monaco"/>
                <a:cs typeface="Monaco"/>
              </a:rPr>
              <a:t>counts.save</a:t>
            </a:r>
            <a:r>
              <a:rPr lang="en-US" sz="1800" dirty="0">
                <a:latin typeface="Monaco"/>
                <a:cs typeface="Monaco"/>
              </a:rPr>
              <a:t>(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“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out.txt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”</a:t>
            </a:r>
            <a:r>
              <a:rPr lang="en-US" sz="1800" dirty="0">
                <a:latin typeface="Monaco"/>
                <a:cs typeface="Monaco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9372" y="1706636"/>
            <a:ext cx="195460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Spark </a:t>
            </a:r>
            <a:r>
              <a:rPr lang="en-US" dirty="0" err="1" smtClean="0">
                <a:latin typeface="Source Sans Pro Light"/>
                <a:cs typeface="Source Sans Pro Light"/>
              </a:rPr>
              <a:t>WordCount</a:t>
            </a:r>
            <a:r>
              <a:rPr lang="en-US" dirty="0" smtClean="0">
                <a:latin typeface="Source Sans Pro Light"/>
                <a:cs typeface="Source Sans Pro Light"/>
              </a:rPr>
              <a:t>:</a:t>
            </a:r>
            <a:endParaRPr lang="en-US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679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905001" y="4125658"/>
          <a:ext cx="7391401" cy="116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1905000" y="2183438"/>
          <a:ext cx="8534400" cy="116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36632" y="5401723"/>
            <a:ext cx="2205305" cy="40010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Time per Iteration (s)</a:t>
            </a:r>
          </a:p>
        </p:txBody>
      </p:sp>
    </p:spTree>
    <p:extLst>
      <p:ext uri="{BB962C8B-B14F-4D97-AF65-F5344CB8AC3E}">
        <p14:creationId xmlns:p14="http://schemas.microsoft.com/office/powerpoint/2010/main" val="20998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56"/>
          <a:stretch/>
        </p:blipFill>
        <p:spPr>
          <a:xfrm>
            <a:off x="963827" y="1068017"/>
            <a:ext cx="10236648" cy="537088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6484" y="275167"/>
            <a:ext cx="11800416" cy="1143000"/>
          </a:xfrm>
        </p:spPr>
        <p:txBody>
          <a:bodyPr/>
          <a:lstStyle/>
          <a:p>
            <a:pPr algn="ctr"/>
            <a:r>
              <a:rPr lang="en-US" dirty="0" smtClean="0"/>
              <a:t>Spark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Applications</a:t>
            </a:r>
            <a:endParaRPr lang="en-US" dirty="0"/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1457770" y="1491602"/>
          <a:ext cx="9722201" cy="4486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74218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67" y="1395157"/>
            <a:ext cx="2227352" cy="2227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Spark has 1000s of users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0" y="2234760"/>
            <a:ext cx="1591733" cy="54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661" y="5128263"/>
            <a:ext cx="724311" cy="724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9" y="3352800"/>
            <a:ext cx="2192867" cy="813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83" y="3352800"/>
            <a:ext cx="931333" cy="931333"/>
          </a:xfrm>
          <a:prstGeom prst="rect">
            <a:avLst/>
          </a:prstGeom>
        </p:spPr>
      </p:pic>
      <p:pic>
        <p:nvPicPr>
          <p:cNvPr id="10" name="Picture 9" descr="to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28" y="1976266"/>
            <a:ext cx="956149" cy="951900"/>
          </a:xfrm>
          <a:prstGeom prst="rect">
            <a:avLst/>
          </a:prstGeom>
        </p:spPr>
      </p:pic>
      <p:pic>
        <p:nvPicPr>
          <p:cNvPr id="11" name="Picture 10" descr="capon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99" y="3643917"/>
            <a:ext cx="1288256" cy="460336"/>
          </a:xfrm>
          <a:prstGeom prst="rect">
            <a:avLst/>
          </a:prstGeom>
        </p:spPr>
      </p:pic>
      <p:pic>
        <p:nvPicPr>
          <p:cNvPr id="12" name="Picture 11" descr="2000px-Goldman_Sachs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6" y="5205649"/>
            <a:ext cx="695916" cy="682671"/>
          </a:xfrm>
          <a:prstGeom prst="rect">
            <a:avLst/>
          </a:prstGeom>
        </p:spPr>
      </p:pic>
      <p:pic>
        <p:nvPicPr>
          <p:cNvPr id="14" name="Picture 13" descr="salesforce_logo_detai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54" y="5240054"/>
            <a:ext cx="1099209" cy="756257"/>
          </a:xfrm>
          <a:prstGeom prst="rect">
            <a:avLst/>
          </a:prstGeom>
        </p:spPr>
      </p:pic>
      <p:pic>
        <p:nvPicPr>
          <p:cNvPr id="15" name="Picture 14" descr="airbnb-logo-293-5b1924f36d180a53fdca602da3e5bc6c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885" y="1945626"/>
            <a:ext cx="1315083" cy="879716"/>
          </a:xfrm>
          <a:prstGeom prst="rect">
            <a:avLst/>
          </a:prstGeom>
        </p:spPr>
      </p:pic>
      <p:pic>
        <p:nvPicPr>
          <p:cNvPr id="16" name="Picture 15" descr="Screen Shot 2014-05-21 at 1.01.47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11" y="5056122"/>
            <a:ext cx="1419351" cy="442791"/>
          </a:xfrm>
          <a:prstGeom prst="rect">
            <a:avLst/>
          </a:prstGeom>
        </p:spPr>
      </p:pic>
      <p:pic>
        <p:nvPicPr>
          <p:cNvPr id="17" name="Picture 16" descr="Screen Shot 2015-04-25 at 11.26.12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41" y="3610084"/>
            <a:ext cx="1126972" cy="5280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8455" y="5128263"/>
            <a:ext cx="1083664" cy="489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2122" y="6206651"/>
            <a:ext cx="1357125" cy="179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5608" y="5999479"/>
            <a:ext cx="1226779" cy="414343"/>
          </a:xfrm>
          <a:prstGeom prst="rect">
            <a:avLst/>
          </a:prstGeom>
        </p:spPr>
      </p:pic>
      <p:pic>
        <p:nvPicPr>
          <p:cNvPr id="22" name="Picture 21" descr="tr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827" y="5618182"/>
            <a:ext cx="908141" cy="9081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6316" y="1820333"/>
            <a:ext cx="1403253" cy="11078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5383" y="3352801"/>
            <a:ext cx="1033471" cy="1175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17341" y="4538946"/>
            <a:ext cx="1828992" cy="8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415" y="2259450"/>
            <a:ext cx="6085429" cy="23391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700" dirty="0">
                <a:latin typeface="Source Sans Pro Light" charset="0"/>
                <a:ea typeface="Source Sans Pro Light" charset="0"/>
                <a:cs typeface="Source Sans Pro Light" charset="0"/>
              </a:rPr>
              <a:t>“Spark is the Taylor Swift</a:t>
            </a:r>
          </a:p>
          <a:p>
            <a:r>
              <a:rPr lang="en-US" sz="3700" dirty="0">
                <a:latin typeface="Source Sans Pro Light" charset="0"/>
                <a:ea typeface="Source Sans Pro Light" charset="0"/>
                <a:cs typeface="Source Sans Pro Light" charset="0"/>
              </a:rPr>
              <a:t>  of big data software.”</a:t>
            </a:r>
          </a:p>
          <a:p>
            <a:endParaRPr lang="en-US" sz="37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- Derrick Harris, Fortune</a:t>
            </a:r>
          </a:p>
        </p:txBody>
      </p:sp>
    </p:spTree>
    <p:extLst>
      <p:ext uri="{BB962C8B-B14F-4D97-AF65-F5344CB8AC3E}">
        <p14:creationId xmlns:p14="http://schemas.microsoft.com/office/powerpoint/2010/main" val="25867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8 at 11.3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61309"/>
            <a:ext cx="9144000" cy="5419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37539" y="6393891"/>
            <a:ext cx="343077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Note： not a scientific comparison.</a:t>
            </a:r>
            <a:endParaRPr lang="en-US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32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858" y="1974115"/>
            <a:ext cx="10671041" cy="1143000"/>
          </a:xfrm>
        </p:spPr>
        <p:txBody>
          <a:bodyPr/>
          <a:lstStyle/>
          <a:p>
            <a:r>
              <a:rPr lang="en-US" dirty="0"/>
              <a:t>Where does Spark fit in?</a:t>
            </a:r>
          </a:p>
        </p:txBody>
      </p:sp>
    </p:spTree>
    <p:extLst>
      <p:ext uri="{BB962C8B-B14F-4D97-AF65-F5344CB8AC3E}">
        <p14:creationId xmlns:p14="http://schemas.microsoft.com/office/powerpoint/2010/main" val="121207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Gartner’s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Big data” is high-</a:t>
            </a:r>
            <a:r>
              <a:rPr lang="en-US" dirty="0">
                <a:latin typeface="Source Sans Pro"/>
                <a:cs typeface="Source Sans Pro"/>
              </a:rPr>
              <a:t>volume</a:t>
            </a:r>
            <a:r>
              <a:rPr lang="en-US" dirty="0"/>
              <a:t>, -</a:t>
            </a:r>
            <a:r>
              <a:rPr lang="en-US" dirty="0">
                <a:latin typeface="Source Sans Pro"/>
                <a:cs typeface="Source Sans Pro"/>
              </a:rPr>
              <a:t>velocity</a:t>
            </a:r>
            <a:r>
              <a:rPr lang="en-US" dirty="0"/>
              <a:t> and -</a:t>
            </a:r>
            <a:r>
              <a:rPr lang="en-US" dirty="0">
                <a:latin typeface="Source Sans Pro"/>
                <a:cs typeface="Source Sans Pro"/>
              </a:rPr>
              <a:t>variety</a:t>
            </a:r>
            <a:r>
              <a:rPr lang="en-US" dirty="0"/>
              <a:t> information </a:t>
            </a:r>
            <a:r>
              <a:rPr lang="en-US" dirty="0" smtClean="0"/>
              <a:t>assets that </a:t>
            </a:r>
            <a:r>
              <a:rPr lang="en-US" dirty="0"/>
              <a:t>demand cost-effective, innovative forms of information processing for enhanced insight and decision making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60344" y="2457450"/>
            <a:ext cx="5283556" cy="457200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6484" y="1750485"/>
            <a:ext cx="11800416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>
            <a:lvl1pPr marL="0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32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838179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7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451997" indent="-232828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2055233" indent="-226478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669051" indent="-23071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strike="sngStrike" dirty="0" smtClean="0"/>
              <a:t>“Big data” is high</a:t>
            </a:r>
            <a:r>
              <a:rPr lang="en-US" dirty="0" smtClean="0"/>
              <a:t>-</a:t>
            </a:r>
            <a:r>
              <a:rPr lang="en-US" dirty="0" smtClean="0">
                <a:latin typeface="Source Sans Pro"/>
                <a:cs typeface="Source Sans Pro"/>
              </a:rPr>
              <a:t>volume</a:t>
            </a:r>
            <a:r>
              <a:rPr lang="en-US" dirty="0" smtClean="0"/>
              <a:t>, -</a:t>
            </a:r>
            <a:r>
              <a:rPr lang="en-US" dirty="0" smtClean="0">
                <a:latin typeface="Source Sans Pro"/>
                <a:cs typeface="Source Sans Pro"/>
              </a:rPr>
              <a:t>velocity</a:t>
            </a:r>
            <a:r>
              <a:rPr lang="en-US" dirty="0" smtClean="0"/>
              <a:t> and -</a:t>
            </a:r>
            <a:r>
              <a:rPr lang="en-US" dirty="0" smtClean="0">
                <a:latin typeface="Source Sans Pro"/>
                <a:cs typeface="Source Sans Pro"/>
              </a:rPr>
              <a:t>variety</a:t>
            </a:r>
            <a:r>
              <a:rPr lang="en-US" dirty="0" smtClean="0"/>
              <a:t> </a:t>
            </a:r>
            <a:r>
              <a:rPr lang="en-US" strike="sngStrike" dirty="0" smtClean="0"/>
              <a:t>information assets that demand cost-effective, innovative forms of information processing for enhanced insight and decision making.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I want to know how much of my product was sold per country.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8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know how much of my product was sold per country.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55" y="4464740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5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serve the user preferences of a customer when they click “Settings” on my website.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092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serve the user preferences of a customer when they click “Settings” on my website.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96" y="4550208"/>
            <a:ext cx="119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6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extract features from thousands of newspaper articles and classify whether an article belongs in the “Economy” or “Politics” section.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640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extract features from thousands of newspaper articles and classify whether an article belongs in the “Economy” or “Politics” section.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55" y="4464740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7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Given a map, I want to figure out the fastest way to get from point A to point B.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67674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Given a map, I want to figure out the fastest way to get from point A to point B.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96" y="4550208"/>
            <a:ext cx="119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centralize all the data my sensors are generating all around the world. I would like to push my data somewhere from these sensors.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1588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want to centralize all the data my sensors are generating all around the world. I would like to push my data somewhere from these sensors.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96" y="4550208"/>
            <a:ext cx="119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3+1 Vs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ource Sans Pro"/>
                <a:cs typeface="Source Sans Pro"/>
              </a:rPr>
              <a:t>Volume</a:t>
            </a:r>
            <a:r>
              <a:rPr lang="en-US" dirty="0" smtClean="0"/>
              <a:t>: data size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Velocity</a:t>
            </a:r>
            <a:r>
              <a:rPr lang="en-US" dirty="0" smtClean="0"/>
              <a:t>: rate of data coming in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Variety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(most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important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V)</a:t>
            </a:r>
            <a:r>
              <a:rPr lang="en-US" dirty="0" smtClean="0"/>
              <a:t>: data sources, formats, workloads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Veracity:</a:t>
            </a:r>
            <a:r>
              <a:rPr lang="en-US" dirty="0" smtClean="0"/>
              <a:t> data cleanliness, completeness, accuracy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193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have sensors generating data every 15 seconds. I want to analyze the data but first enrich it with regional information and aggregate per region in 15 minute windows.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6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059" y="538120"/>
            <a:ext cx="10515600" cy="1325563"/>
          </a:xfrm>
        </p:spPr>
        <p:txBody>
          <a:bodyPr/>
          <a:lstStyle/>
          <a:p>
            <a:r>
              <a:rPr lang="en-US" dirty="0" smtClean="0"/>
              <a:t>Where/When Should I Use Spark?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65" y="2741016"/>
            <a:ext cx="10612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have sensors generating data every 15 seconds. I want to analyze the data but first enrich it with regional information and aggregate per region in 15 minute windows.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55" y="4464740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1231771" y="3674444"/>
            <a:ext cx="9866723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6731" y="3785692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41044" y="3674445"/>
            <a:ext cx="1032833" cy="2142723"/>
            <a:chOff x="630782" y="2554665"/>
            <a:chExt cx="774625" cy="160704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018096" y="2554665"/>
              <a:ext cx="0" cy="782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0782" y="3434585"/>
              <a:ext cx="774625" cy="72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started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@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Berkeley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08898" y="3248017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2010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84256" y="1674914"/>
            <a:ext cx="1032833" cy="1999532"/>
            <a:chOff x="1788192" y="1055017"/>
            <a:chExt cx="774625" cy="149964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175506" y="1847654"/>
              <a:ext cx="0" cy="70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788192" y="1055017"/>
              <a:ext cx="774625" cy="72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RDD</a:t>
              </a:r>
              <a:b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research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paper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346555" y="3197538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2013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081706" y="3675994"/>
            <a:ext cx="1282831" cy="2122029"/>
            <a:chOff x="3061279" y="2555827"/>
            <a:chExt cx="962123" cy="159152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542340" y="2555827"/>
              <a:ext cx="0" cy="5279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61279" y="3193242"/>
              <a:ext cx="9621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 err="1">
                  <a:latin typeface="Source Sans Pro Light" charset="0"/>
                  <a:ea typeface="Source Sans Pro Light" charset="0"/>
                  <a:cs typeface="Source Sans Pro Light" charset="0"/>
                </a:rPr>
                <a:t>Databricks</a:t>
              </a:r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/>
              </a:r>
              <a:b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started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&amp; donated</a:t>
              </a:r>
              <a:b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to ASF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165133" y="3789605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2014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460271" y="1904705"/>
            <a:ext cx="2154864" cy="1768747"/>
            <a:chOff x="4095203" y="1227361"/>
            <a:chExt cx="1616148" cy="132656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4903277" y="1847654"/>
              <a:ext cx="0" cy="7062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095203" y="1227361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Spark 1.0 &amp; libraries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(SQL, ML, </a:t>
              </a:r>
              <a:r>
                <a:rPr lang="en-US" sz="1900" dirty="0" err="1">
                  <a:latin typeface="Source Sans Pro Light" charset="0"/>
                  <a:ea typeface="Source Sans Pro Light" charset="0"/>
                  <a:cs typeface="Source Sans Pro Light" charset="0"/>
                </a:rPr>
                <a:t>GraphX</a:t>
              </a:r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)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821039" y="3197538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2015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438460" y="3674445"/>
            <a:ext cx="1462365" cy="2860519"/>
            <a:chOff x="5578845" y="2554665"/>
            <a:chExt cx="1096774" cy="214538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27233" y="2554665"/>
              <a:ext cx="0" cy="898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578845" y="3530503"/>
              <a:ext cx="109677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 err="1">
                  <a:latin typeface="Source Sans Pro Light" charset="0"/>
                  <a:ea typeface="Source Sans Pro Light" charset="0"/>
                  <a:cs typeface="Source Sans Pro Light" charset="0"/>
                </a:rPr>
                <a:t>DataFrames</a:t>
              </a:r>
              <a:endParaRPr lang="en-US" sz="19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Tungsten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ML Pipelines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Dataset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R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712855" y="3783817"/>
            <a:ext cx="720704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900" b="1" dirty="0">
                <a:latin typeface="Source Sans Pro Light" charset="0"/>
                <a:ea typeface="Source Sans Pro Light" charset="0"/>
                <a:cs typeface="Source Sans Pro Light" charset="0"/>
              </a:rPr>
              <a:t>2016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833501" y="1734398"/>
            <a:ext cx="2349361" cy="1923988"/>
            <a:chOff x="6625125" y="1099630"/>
            <a:chExt cx="1762021" cy="1442991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7534153" y="1836354"/>
              <a:ext cx="0" cy="7062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625125" y="1099630"/>
              <a:ext cx="17620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Structured Streaming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Code generation</a:t>
              </a:r>
            </a:p>
            <a:p>
              <a:pPr algn="ctr"/>
              <a:r>
                <a:rPr lang="en-US" sz="1900" dirty="0">
                  <a:latin typeface="Source Sans Pro Light" charset="0"/>
                  <a:ea typeface="Source Sans Pro Light" charset="0"/>
                  <a:cs typeface="Source Sans Pro Light" charset="0"/>
                </a:rPr>
                <a:t>Vectorization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Spark users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0065" y="1969074"/>
            <a:ext cx="2129837" cy="2648653"/>
            <a:chOff x="607548" y="1476805"/>
            <a:chExt cx="1597378" cy="19864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48" y="1729843"/>
              <a:ext cx="1597378" cy="173345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548" y="1476805"/>
              <a:ext cx="12734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wslab Light"/>
                  <a:cs typeface="Newslab Light"/>
                </a:rPr>
                <a:t>Early adopters</a:t>
              </a:r>
              <a:endParaRPr lang="en-US" dirty="0">
                <a:latin typeface="Newslab Light"/>
                <a:cs typeface="Newslab Light"/>
              </a:endParaRPr>
            </a:p>
          </p:txBody>
        </p:sp>
      </p:grpSp>
      <p:sp>
        <p:nvSpPr>
          <p:cNvPr id="9" name="Right Arrow 8"/>
          <p:cNvSpPr/>
          <p:nvPr/>
        </p:nvSpPr>
        <p:spPr>
          <a:xfrm>
            <a:off x="7627827" y="3183104"/>
            <a:ext cx="1304544" cy="64617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182369" y="3183104"/>
            <a:ext cx="1304544" cy="64617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69443" y="2632640"/>
            <a:ext cx="1810746" cy="178510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>
                <a:latin typeface="Newslab Light"/>
                <a:cs typeface="Newslab Light"/>
              </a:rPr>
              <a:t>Data Scientists</a:t>
            </a:r>
          </a:p>
          <a:p>
            <a:r>
              <a:rPr lang="en-US" dirty="0" smtClean="0">
                <a:latin typeface="Newslab Light"/>
                <a:cs typeface="Newslab Light"/>
              </a:rPr>
              <a:t>Statisticians</a:t>
            </a:r>
          </a:p>
          <a:p>
            <a:r>
              <a:rPr lang="en-US" dirty="0" smtClean="0">
                <a:latin typeface="Newslab Light"/>
                <a:cs typeface="Newslab Light"/>
              </a:rPr>
              <a:t>R users</a:t>
            </a:r>
          </a:p>
          <a:p>
            <a:r>
              <a:rPr lang="en-US" dirty="0" err="1" smtClean="0">
                <a:latin typeface="Newslab Light"/>
                <a:cs typeface="Newslab Light"/>
              </a:rPr>
              <a:t>PyData</a:t>
            </a:r>
            <a:endParaRPr lang="en-US" dirty="0" smtClean="0">
              <a:latin typeface="Newslab Light"/>
              <a:cs typeface="Newslab Light"/>
            </a:endParaRPr>
          </a:p>
          <a:p>
            <a:r>
              <a:rPr lang="is-IS" dirty="0" smtClean="0">
                <a:latin typeface="Newslab Light"/>
                <a:cs typeface="Newslab Light"/>
              </a:rPr>
              <a:t>…</a:t>
            </a:r>
            <a:endParaRPr lang="en-US" dirty="0" smtClean="0">
              <a:latin typeface="Newslab Light"/>
              <a:cs typeface="Newslab Light"/>
            </a:endParaRPr>
          </a:p>
          <a:p>
            <a:endParaRPr lang="en-US" dirty="0">
              <a:latin typeface="Newslab Light"/>
              <a:cs typeface="Newslab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38" y="2247248"/>
            <a:ext cx="2464733" cy="880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7866" y="2946988"/>
            <a:ext cx="2400657" cy="1764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2100" dirty="0">
                <a:latin typeface="Newslab Light"/>
                <a:cs typeface="Newslab Light"/>
              </a:rPr>
              <a:t>Users</a:t>
            </a:r>
          </a:p>
          <a:p>
            <a:pPr algn="ctr"/>
            <a:endParaRPr lang="en-US" sz="2100" dirty="0">
              <a:latin typeface="Newslab Light"/>
              <a:cs typeface="Newslab Light"/>
            </a:endParaRPr>
          </a:p>
          <a:p>
            <a:pPr algn="ctr"/>
            <a:r>
              <a:rPr lang="en-US" sz="2100" dirty="0">
                <a:latin typeface="Newslab Light"/>
                <a:cs typeface="Newslab Light"/>
              </a:rPr>
              <a:t>Understand</a:t>
            </a:r>
          </a:p>
          <a:p>
            <a:pPr algn="ctr"/>
            <a:r>
              <a:rPr lang="en-US" sz="2100" dirty="0" err="1">
                <a:latin typeface="Newslab Light"/>
                <a:cs typeface="Newslab Light"/>
              </a:rPr>
              <a:t>MapReduce</a:t>
            </a:r>
            <a:endParaRPr lang="en-US" sz="2100" dirty="0">
              <a:latin typeface="Newslab Light"/>
              <a:cs typeface="Newslab Light"/>
            </a:endParaRPr>
          </a:p>
          <a:p>
            <a:pPr algn="ctr"/>
            <a:r>
              <a:rPr lang="en-US" sz="2100" dirty="0">
                <a:latin typeface="Newslab Light"/>
                <a:cs typeface="Newslab Light"/>
              </a:rPr>
              <a:t>&amp; functional APIs</a:t>
            </a:r>
          </a:p>
        </p:txBody>
      </p:sp>
    </p:spTree>
    <p:extLst>
      <p:ext uri="{BB962C8B-B14F-4D97-AF65-F5344CB8AC3E}">
        <p14:creationId xmlns:p14="http://schemas.microsoft.com/office/powerpoint/2010/main" val="279314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7 at 6.06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48" y="1222855"/>
            <a:ext cx="7958667" cy="1236133"/>
          </a:xfrm>
          <a:prstGeom prst="rect">
            <a:avLst/>
          </a:prstGeom>
        </p:spPr>
      </p:pic>
      <p:pic>
        <p:nvPicPr>
          <p:cNvPr id="3" name="Picture 2" descr="Screen Shot 2015-02-17 at 6.0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90" y="3904895"/>
            <a:ext cx="4233333" cy="4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4156228"/>
            <a:ext cx="11800416" cy="2119689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sz="2100" dirty="0">
                <a:latin typeface="Consolas"/>
                <a:cs typeface="Consolas"/>
              </a:rPr>
              <a:t>&gt; head(filter(</a:t>
            </a:r>
            <a:r>
              <a:rPr lang="en-US" sz="2100" dirty="0" err="1">
                <a:latin typeface="Consolas"/>
                <a:cs typeface="Consolas"/>
              </a:rPr>
              <a:t>df</a:t>
            </a:r>
            <a:r>
              <a:rPr lang="en-US" sz="2100" dirty="0">
                <a:latin typeface="Consolas"/>
                <a:cs typeface="Consolas"/>
              </a:rPr>
              <a:t>, </a:t>
            </a:r>
            <a:r>
              <a:rPr lang="en-US" sz="2100" dirty="0" err="1">
                <a:latin typeface="Consolas"/>
                <a:cs typeface="Consolas"/>
              </a:rPr>
              <a:t>df$waiting</a:t>
            </a:r>
            <a:r>
              <a:rPr lang="en-US" sz="2100" dirty="0">
                <a:latin typeface="Consolas"/>
                <a:cs typeface="Consolas"/>
              </a:rPr>
              <a:t> &lt; 50))  # an example in R</a:t>
            </a:r>
          </a:p>
          <a:p>
            <a:r>
              <a:rPr lang="en-US" sz="2100" dirty="0">
                <a:latin typeface="Consolas"/>
                <a:cs typeface="Consolas"/>
              </a:rPr>
              <a:t>##  eruptions waiting</a:t>
            </a:r>
          </a:p>
          <a:p>
            <a:r>
              <a:rPr lang="en-US" sz="2100" dirty="0">
                <a:latin typeface="Consolas"/>
                <a:cs typeface="Consolas"/>
              </a:rPr>
              <a:t>##1     1.750      47</a:t>
            </a:r>
          </a:p>
          <a:p>
            <a:r>
              <a:rPr lang="en-US" sz="2100" dirty="0">
                <a:latin typeface="Consolas"/>
                <a:cs typeface="Consolas"/>
              </a:rPr>
              <a:t>##2     1.750      47</a:t>
            </a:r>
          </a:p>
          <a:p>
            <a:r>
              <a:rPr lang="en-US" sz="2100" dirty="0">
                <a:latin typeface="Consolas"/>
                <a:cs typeface="Consolas"/>
              </a:rPr>
              <a:t>##3     1.867      48</a:t>
            </a:r>
          </a:p>
          <a:p>
            <a:endParaRPr lang="en-US" sz="2100" dirty="0">
              <a:latin typeface="Consolas"/>
              <a:cs typeface="Consola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26484" y="1750485"/>
            <a:ext cx="11800416" cy="18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data frame abstraction for </a:t>
            </a:r>
            <a:r>
              <a:rPr lang="en-US" dirty="0" smtClean="0">
                <a:solidFill>
                  <a:schemeClr val="accent1"/>
                </a:solidFill>
              </a:rPr>
              <a:t>Java, Python, R, Scala</a:t>
            </a:r>
          </a:p>
          <a:p>
            <a:endParaRPr lang="en-US" dirty="0"/>
          </a:p>
          <a:p>
            <a:r>
              <a:rPr lang="en-US" dirty="0" smtClean="0"/>
              <a:t>Similar APIs as single-node tools (Pandas, </a:t>
            </a:r>
            <a:r>
              <a:rPr lang="en-US" dirty="0" err="1" smtClean="0"/>
              <a:t>dplyr</a:t>
            </a:r>
            <a:r>
              <a:rPr lang="en-US" dirty="0" smtClean="0"/>
              <a:t>), i.e. easy to learn</a:t>
            </a:r>
          </a:p>
        </p:txBody>
      </p:sp>
    </p:spTree>
    <p:extLst>
      <p:ext uri="{BB962C8B-B14F-4D97-AF65-F5344CB8AC3E}">
        <p14:creationId xmlns:p14="http://schemas.microsoft.com/office/powerpoint/2010/main" val="203927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Steps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07581" y="4872515"/>
            <a:ext cx="7639593" cy="1439832"/>
          </a:xfrm>
          <a:prstGeom prst="roundRect">
            <a:avLst>
              <a:gd name="adj" fmla="val 6060"/>
            </a:avLst>
          </a:prstGeom>
          <a:solidFill>
            <a:srgbClr val="FDEADA"/>
          </a:solidFill>
          <a:ln w="19050" cmpd="sng"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ource Sans Pro Light"/>
              <a:cs typeface="Source Sans Pro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24009" y="3360774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Logical Plan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22909" y="3358672"/>
            <a:ext cx="1320812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Physical Plan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30344" y="4948208"/>
            <a:ext cx="1311259" cy="605537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Catalog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7050" y="3360944"/>
            <a:ext cx="1182369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>
              <a:spcBef>
                <a:spcPts val="1600"/>
              </a:spcBef>
            </a:pPr>
            <a:r>
              <a:rPr lang="en-US" dirty="0" smtClean="0">
                <a:latin typeface="Source Sans Pro Light"/>
                <a:cs typeface="Source Sans Pro Light"/>
              </a:rPr>
              <a:t>Optimizer</a:t>
            </a:r>
          </a:p>
        </p:txBody>
      </p:sp>
      <p:cxnSp>
        <p:nvCxnSpPr>
          <p:cNvPr id="9" name="Straight Arrow Connector 8"/>
          <p:cNvCxnSpPr>
            <a:stCxn id="28" idx="2"/>
            <a:endCxn id="5" idx="0"/>
          </p:cNvCxnSpPr>
          <p:nvPr/>
        </p:nvCxnSpPr>
        <p:spPr>
          <a:xfrm>
            <a:off x="2604421" y="2753135"/>
            <a:ext cx="979347" cy="6076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2" idx="2"/>
            <a:endCxn id="5" idx="0"/>
          </p:cNvCxnSpPr>
          <p:nvPr/>
        </p:nvCxnSpPr>
        <p:spPr>
          <a:xfrm flipH="1">
            <a:off x="3583769" y="2760018"/>
            <a:ext cx="991276" cy="600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flipV="1">
            <a:off x="4485973" y="3890620"/>
            <a:ext cx="0" cy="10575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17" idx="1"/>
          </p:cNvCxnSpPr>
          <p:nvPr/>
        </p:nvCxnSpPr>
        <p:spPr>
          <a:xfrm flipV="1">
            <a:off x="7043721" y="3887465"/>
            <a:ext cx="1486456" cy="10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345850" y="4418360"/>
            <a:ext cx="1674636" cy="756923"/>
            <a:chOff x="6990669" y="4419600"/>
            <a:chExt cx="1489768" cy="114511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870837" y="4421716"/>
              <a:ext cx="609600" cy="11430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6990669" y="4419600"/>
              <a:ext cx="609600" cy="11430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734300" y="4421716"/>
              <a:ext cx="0" cy="11408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8530177" y="3356569"/>
            <a:ext cx="1320812" cy="1061793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RDDs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868540" y="5175285"/>
            <a:ext cx="2647741" cy="1068883"/>
            <a:chOff x="5806820" y="3935498"/>
            <a:chExt cx="2074925" cy="801662"/>
          </a:xfrm>
        </p:grpSpPr>
        <p:pic>
          <p:nvPicPr>
            <p:cNvPr id="18" name="Picture 17" descr="hdfs-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46" b="89831" l="2607" r="100000">
                          <a14:foregroundMark x1="58768" y1="70339" x2="58768" y2="70339"/>
                          <a14:foregroundMark x1="20853" y1="30085" x2="20853" y2="30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820" y="3937455"/>
              <a:ext cx="651988" cy="339222"/>
            </a:xfrm>
            <a:prstGeom prst="rect">
              <a:avLst/>
            </a:prstGeom>
          </p:spPr>
        </p:pic>
        <p:pic>
          <p:nvPicPr>
            <p:cNvPr id="19" name="Picture 18" descr="Screen Shot 2015-02-16 at 3.16.55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078" l="0" r="97393">
                          <a14:foregroundMark x1="11374" y1="54902" x2="11374" y2="54902"/>
                          <a14:foregroundMark x1="14929" y1="54902" x2="14929" y2="54902"/>
                          <a14:foregroundMark x1="20616" y1="46078" x2="20616" y2="46078"/>
                          <a14:foregroundMark x1="27962" y1="54902" x2="27962" y2="54902"/>
                          <a14:foregroundMark x1="33649" y1="52941" x2="33649" y2="52941"/>
                          <a14:foregroundMark x1="37915" y1="52941" x2="37915" y2="52941"/>
                          <a14:foregroundMark x1="37915" y1="34314" x2="37915" y2="34314"/>
                          <a14:foregroundMark x1="44076" y1="54902" x2="44076" y2="54902"/>
                          <a14:foregroundMark x1="51896" y1="55882" x2="51896" y2="55882"/>
                          <a14:foregroundMark x1="55924" y1="55882" x2="55924" y2="55882"/>
                          <a14:foregroundMark x1="74645" y1="60784" x2="74645" y2="60784"/>
                          <a14:foregroundMark x1="82701" y1="49020" x2="82701" y2="49020"/>
                          <a14:foregroundMark x1="87915" y1="54902" x2="87915" y2="54902"/>
                          <a14:foregroundMark x1="94313" y1="72549" x2="94313" y2="72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840" y="4406681"/>
              <a:ext cx="817668" cy="183869"/>
            </a:xfrm>
            <a:prstGeom prst="rect">
              <a:avLst/>
            </a:prstGeom>
          </p:spPr>
        </p:pic>
        <p:pic>
          <p:nvPicPr>
            <p:cNvPr id="20" name="Picture 19" descr="hbase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899" y="4083283"/>
              <a:ext cx="546169" cy="12560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" r="100000">
                          <a14:foregroundMark x1="12333" y1="69000" x2="12333" y2="69000"/>
                          <a14:foregroundMark x1="23583" y1="70750" x2="23583" y2="70750"/>
                          <a14:foregroundMark x1="31000" y1="73583" x2="31000" y2="73583"/>
                          <a14:foregroundMark x1="37167" y1="74167" x2="37167" y2="74167"/>
                          <a14:foregroundMark x1="49083" y1="77000" x2="49083" y2="77000"/>
                          <a14:foregroundMark x1="57583" y1="70167" x2="57583" y2="70167"/>
                          <a14:foregroundMark x1="72250" y1="71333" x2="72250" y2="71333"/>
                          <a14:foregroundMark x1="77333" y1="73583" x2="77333" y2="73583"/>
                          <a14:foregroundMark x1="89833" y1="75250" x2="89833" y2="75250"/>
                          <a14:foregroundMark x1="14583" y1="41333" x2="14583" y2="41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40669" y="3935498"/>
              <a:ext cx="453432" cy="421849"/>
            </a:xfrm>
            <a:prstGeom prst="rect">
              <a:avLst/>
            </a:prstGeom>
          </p:spPr>
        </p:pic>
        <p:pic>
          <p:nvPicPr>
            <p:cNvPr id="22" name="Picture 21" descr="postgresql_logo-555p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112" y="4336267"/>
              <a:ext cx="382161" cy="3952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500" b="93500" l="1667" r="9933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9249" y="4364402"/>
              <a:ext cx="333591" cy="3103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512480" y="4390911"/>
              <a:ext cx="3692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ource Sans Pro Light"/>
                  <a:cs typeface="Source Sans Pro Light"/>
                </a:rPr>
                <a:t>…</a:t>
              </a:r>
            </a:p>
          </p:txBody>
        </p:sp>
      </p:grpSp>
      <p:sp>
        <p:nvSpPr>
          <p:cNvPr id="25" name="Left Brace 24"/>
          <p:cNvSpPr/>
          <p:nvPr/>
        </p:nvSpPr>
        <p:spPr>
          <a:xfrm>
            <a:off x="2881304" y="4872515"/>
            <a:ext cx="208331" cy="1439832"/>
          </a:xfrm>
          <a:prstGeom prst="leftBrace">
            <a:avLst>
              <a:gd name="adj1" fmla="val 26232"/>
              <a:gd name="adj2" fmla="val 50000"/>
            </a:avLst>
          </a:prstGeom>
          <a:solidFill>
            <a:srgbClr val="FDEADA"/>
          </a:solidFill>
          <a:ln w="19050" cmpd="sng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latin typeface="Source Sans Pro Light"/>
              <a:cs typeface="Source Sans Pro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0817" y="4839512"/>
            <a:ext cx="1300170" cy="146193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2900" dirty="0">
                <a:latin typeface="Source Sans Pro Light"/>
                <a:cs typeface="Source Sans Pro Light"/>
              </a:rPr>
              <a:t>Data</a:t>
            </a:r>
          </a:p>
          <a:p>
            <a:pPr algn="ctr"/>
            <a:r>
              <a:rPr lang="en-US" sz="2900" dirty="0">
                <a:latin typeface="Source Sans Pro Light"/>
                <a:cs typeface="Source Sans Pro Light"/>
              </a:rPr>
              <a:t>Source</a:t>
            </a:r>
          </a:p>
          <a:p>
            <a:pPr algn="ctr"/>
            <a:r>
              <a:rPr lang="en-US" sz="2900" dirty="0">
                <a:latin typeface="Source Sans Pro Light"/>
                <a:cs typeface="Source Sans Pro Light"/>
              </a:rPr>
              <a:t>API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944662" y="1693444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SQL</a:t>
            </a:r>
          </a:p>
        </p:txBody>
      </p:sp>
      <p:cxnSp>
        <p:nvCxnSpPr>
          <p:cNvPr id="30" name="Straight Arrow Connector 29"/>
          <p:cNvCxnSpPr>
            <a:stCxn id="5" idx="3"/>
            <a:endCxn id="6" idx="1"/>
          </p:cNvCxnSpPr>
          <p:nvPr/>
        </p:nvCxnSpPr>
        <p:spPr>
          <a:xfrm flipV="1">
            <a:off x="4243527" y="3888518"/>
            <a:ext cx="1479381" cy="21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89997" y="3336079"/>
            <a:ext cx="1208017" cy="88228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>
              <a:spcBef>
                <a:spcPts val="1600"/>
              </a:spcBef>
            </a:pPr>
            <a:r>
              <a:rPr lang="en-US" dirty="0" smtClean="0">
                <a:latin typeface="Source Sans Pro Light"/>
                <a:cs typeface="Source Sans Pro Light"/>
              </a:rPr>
              <a:t>Code</a:t>
            </a:r>
          </a:p>
          <a:p>
            <a:pPr algn="ctr">
              <a:spcBef>
                <a:spcPts val="1600"/>
              </a:spcBef>
            </a:pPr>
            <a:r>
              <a:rPr lang="en-US" dirty="0" smtClean="0">
                <a:latin typeface="Source Sans Pro Light"/>
                <a:cs typeface="Source Sans Pro Light"/>
              </a:rPr>
              <a:t>Generator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15285" y="1700327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2700" dirty="0">
                <a:latin typeface="Source Sans Pro Light"/>
                <a:cs typeface="Source Sans Pro Light"/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62132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7" grpId="0" animBg="1"/>
      <p:bldP spid="25" grpId="0" animBg="1"/>
      <p:bldP spid="26" grpId="0"/>
      <p:bldP spid="3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4221163"/>
          </a:xfrm>
        </p:spPr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hold rows with a known schema and offer relational operations on them through a DSL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76496" y="3048000"/>
            <a:ext cx="110059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1pPr>
            <a:lvl2pPr marL="4572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8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5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1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2100" dirty="0" err="1">
                <a:latin typeface="Lucida Console"/>
                <a:cs typeface="Lucida Console"/>
              </a:rPr>
              <a:t>val</a:t>
            </a:r>
            <a:r>
              <a:rPr lang="en-US" sz="2100" dirty="0">
                <a:latin typeface="Lucida Console"/>
                <a:cs typeface="Lucida Console"/>
              </a:rPr>
              <a:t> users = </a:t>
            </a:r>
            <a:r>
              <a:rPr lang="en-US" sz="2100" dirty="0" err="1">
                <a:latin typeface="Lucida Console"/>
                <a:cs typeface="Lucida Console"/>
              </a:rPr>
              <a:t>spark.sql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“select * from users”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  <a:endParaRPr lang="en-US" sz="2100" dirty="0">
              <a:solidFill>
                <a:schemeClr val="bg1">
                  <a:lumMod val="65000"/>
                </a:schemeClr>
              </a:solidFill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2100" dirty="0" err="1">
                <a:latin typeface="Lucida Console"/>
                <a:cs typeface="Lucida Console"/>
              </a:rPr>
              <a:t>val</a:t>
            </a:r>
            <a:r>
              <a:rPr lang="en-US" sz="2100" dirty="0">
                <a:latin typeface="Lucida Console"/>
                <a:cs typeface="Lucida Console"/>
              </a:rPr>
              <a:t> </a:t>
            </a:r>
            <a:r>
              <a:rPr lang="en-US" sz="2100" dirty="0" err="1">
                <a:latin typeface="Lucida Console"/>
                <a:cs typeface="Lucida Console"/>
              </a:rPr>
              <a:t>massUsers</a:t>
            </a:r>
            <a:r>
              <a:rPr lang="en-US" sz="2100" dirty="0">
                <a:latin typeface="Lucida Console"/>
                <a:cs typeface="Lucida Console"/>
              </a:rPr>
              <a:t> = users(users(“country”) === 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“ES”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Lucida Console"/>
                <a:cs typeface="Lucida Console"/>
              </a:rPr>
              <a:t/>
            </a:r>
            <a:br>
              <a:rPr lang="en-US" sz="16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massUsers.count</a:t>
            </a:r>
            <a:r>
              <a:rPr lang="en-US" sz="2100" dirty="0">
                <a:latin typeface="Lucida Console"/>
                <a:cs typeface="Lucida Console"/>
              </a:rPr>
              <a:t>()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2100" dirty="0" err="1">
                <a:latin typeface="Lucida Console"/>
                <a:cs typeface="Lucida Console"/>
              </a:rPr>
              <a:t>massUsers.groupBy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“name”</a:t>
            </a:r>
            <a:r>
              <a:rPr lang="en-US" sz="2100" dirty="0">
                <a:latin typeface="Lucida Console"/>
                <a:cs typeface="Lucida Console"/>
              </a:rPr>
              <a:t>).</a:t>
            </a:r>
            <a:r>
              <a:rPr lang="en-US" sz="2100" dirty="0" err="1">
                <a:latin typeface="Lucida Console"/>
                <a:cs typeface="Lucida Console"/>
              </a:rPr>
              <a:t>avg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“age”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279629" y="4349851"/>
            <a:ext cx="4130363" cy="604079"/>
            <a:chOff x="3009901" y="4259792"/>
            <a:chExt cx="3162299" cy="604078"/>
          </a:xfrm>
        </p:grpSpPr>
        <p:sp>
          <p:nvSpPr>
            <p:cNvPr id="7" name="TextBox 6"/>
            <p:cNvSpPr txBox="1"/>
            <p:nvPr/>
          </p:nvSpPr>
          <p:spPr>
            <a:xfrm>
              <a:off x="3770628" y="4386817"/>
              <a:ext cx="1653412" cy="47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6600"/>
                  </a:solidFill>
                  <a:latin typeface="Source Sans Pro Light"/>
                  <a:cs typeface="Source Sans Pro Light"/>
                </a:rPr>
                <a:t>Expression AST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504981" y="2764712"/>
              <a:ext cx="172139" cy="3162299"/>
            </a:xfrm>
            <a:prstGeom prst="leftBrace">
              <a:avLst>
                <a:gd name="adj1" fmla="val 26232"/>
                <a:gd name="adj2" fmla="val 50000"/>
              </a:avLst>
            </a:prstGeom>
            <a:noFill/>
            <a:ln w="19050" cmpd="sng">
              <a:solidFill>
                <a:srgbClr val="FF66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50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RDD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73713" y="1843638"/>
            <a:ext cx="1280127" cy="734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Java/</a:t>
            </a:r>
            <a:r>
              <a:rPr lang="en-US" sz="1700" dirty="0" err="1">
                <a:latin typeface="Source Sans Pro Light"/>
                <a:cs typeface="Source Sans Pro"/>
              </a:rPr>
              <a:t>Scala</a:t>
            </a:r>
            <a:endParaRPr lang="en-US" sz="1700" dirty="0">
              <a:latin typeface="Source Sans Pro Light"/>
              <a:cs typeface="Source Sans Pro"/>
            </a:endParaRP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frontend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4593" y="4433946"/>
            <a:ext cx="1352900" cy="816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JVM</a:t>
            </a: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backend</a:t>
            </a:r>
          </a:p>
        </p:txBody>
      </p:sp>
      <p:cxnSp>
        <p:nvCxnSpPr>
          <p:cNvPr id="6" name="Straight Arrow Connector 5"/>
          <p:cNvCxnSpPr>
            <a:stCxn id="4" idx="2"/>
            <a:endCxn id="5" idx="0"/>
          </p:cNvCxnSpPr>
          <p:nvPr/>
        </p:nvCxnSpPr>
        <p:spPr>
          <a:xfrm flipH="1">
            <a:off x="2911043" y="2578513"/>
            <a:ext cx="2733" cy="1855432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381461" y="1850131"/>
            <a:ext cx="1352900" cy="3406315"/>
            <a:chOff x="3829521" y="1387598"/>
            <a:chExt cx="1014675" cy="2554736"/>
          </a:xfrm>
        </p:grpSpPr>
        <p:sp>
          <p:nvSpPr>
            <p:cNvPr id="10" name="Rectangle 9"/>
            <p:cNvSpPr/>
            <p:nvPr/>
          </p:nvSpPr>
          <p:spPr>
            <a:xfrm>
              <a:off x="3858861" y="1387598"/>
              <a:ext cx="960095" cy="551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latin typeface="Source Sans Pro Light"/>
                  <a:cs typeface="Source Sans Pro"/>
                </a:rPr>
                <a:t>Python</a:t>
              </a:r>
            </a:p>
            <a:p>
              <a:pPr algn="ctr"/>
              <a:r>
                <a:rPr lang="en-US" sz="1700" dirty="0">
                  <a:latin typeface="Source Sans Pro Light"/>
                  <a:cs typeface="Source Sans Pro"/>
                </a:rPr>
                <a:t>frontend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829521" y="3330329"/>
              <a:ext cx="1014675" cy="6120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700" dirty="0">
                  <a:latin typeface="Source Sans Pro Light"/>
                  <a:cs typeface="Source Sans Pro"/>
                </a:rPr>
                <a:t>Python</a:t>
              </a:r>
            </a:p>
            <a:p>
              <a:pPr algn="ctr"/>
              <a:r>
                <a:rPr lang="en-US" sz="1700" dirty="0">
                  <a:latin typeface="Source Sans Pro Light"/>
                  <a:cs typeface="Source Sans Pro"/>
                </a:rPr>
                <a:t>backend</a:t>
              </a:r>
            </a:p>
          </p:txBody>
        </p:sp>
        <p:cxnSp>
          <p:nvCxnSpPr>
            <p:cNvPr id="12" name="Straight Arrow Connector 11"/>
            <p:cNvCxnSpPr>
              <a:stCxn id="10" idx="2"/>
              <a:endCxn id="11" idx="0"/>
            </p:cNvCxnSpPr>
            <p:nvPr/>
          </p:nvCxnSpPr>
          <p:spPr>
            <a:xfrm flipH="1">
              <a:off x="4336859" y="1938755"/>
              <a:ext cx="2050" cy="1391574"/>
            </a:xfrm>
            <a:prstGeom prst="straightConnector1">
              <a:avLst/>
            </a:prstGeom>
            <a:ln w="19050" cmpd="sng">
              <a:solidFill>
                <a:srgbClr val="646464"/>
              </a:solidFill>
              <a:headEnd type="none"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596607" y="1761806"/>
            <a:ext cx="2477595" cy="67710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dirty="0">
                <a:latin typeface="Source Sans Pro Light"/>
                <a:cs typeface="Source Sans Pro Light"/>
              </a:rPr>
              <a:t>o</a:t>
            </a:r>
            <a:r>
              <a:rPr lang="en-US" dirty="0" smtClean="0">
                <a:latin typeface="Source Sans Pro Light"/>
                <a:cs typeface="Source Sans Pro Light"/>
              </a:rPr>
              <a:t>paque closures</a:t>
            </a:r>
          </a:p>
          <a:p>
            <a:pPr algn="ctr"/>
            <a:r>
              <a:rPr lang="en-US" dirty="0">
                <a:latin typeface="Source Sans Pro Light"/>
                <a:cs typeface="Source Sans Pro Light"/>
              </a:rPr>
              <a:t>(</a:t>
            </a:r>
            <a:r>
              <a:rPr lang="en-US" dirty="0" smtClean="0">
                <a:latin typeface="Source Sans Pro Light"/>
                <a:cs typeface="Source Sans Pro Light"/>
              </a:rPr>
              <a:t>user-defined functions)</a:t>
            </a:r>
          </a:p>
        </p:txBody>
      </p:sp>
    </p:spTree>
    <p:extLst>
      <p:ext uri="{BB962C8B-B14F-4D97-AF65-F5344CB8AC3E}">
        <p14:creationId xmlns:p14="http://schemas.microsoft.com/office/powerpoint/2010/main" val="358385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r>
              <a:rPr lang="en-US" dirty="0" smtClean="0"/>
              <a:t> Execution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3713" y="1843638"/>
            <a:ext cx="1280127" cy="734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1700" dirty="0" err="1">
                <a:latin typeface="Source Sans Pro Light"/>
                <a:cs typeface="Source Sans Pro"/>
              </a:rPr>
              <a:t>DataFrame</a:t>
            </a:r>
            <a:endParaRPr lang="en-US" sz="1700" dirty="0">
              <a:latin typeface="Source Sans Pro Light"/>
              <a:cs typeface="Source Sans Pro"/>
            </a:endParaRP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frontend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6831" y="3541226"/>
            <a:ext cx="1352900" cy="816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Logical Plan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34593" y="5400374"/>
            <a:ext cx="1352900" cy="816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Physical execution</a:t>
            </a:r>
          </a:p>
        </p:txBody>
      </p: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2911043" y="4357232"/>
            <a:ext cx="2239" cy="1043141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913282" y="2578513"/>
            <a:ext cx="495" cy="962712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38794" y="4526593"/>
            <a:ext cx="1195193" cy="70788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1900" dirty="0">
                <a:latin typeface="Source Sans Pro Light"/>
                <a:cs typeface="Source Sans Pro Light"/>
              </a:rPr>
              <a:t>Catalyst</a:t>
            </a:r>
          </a:p>
          <a:p>
            <a:pPr algn="ctr"/>
            <a:r>
              <a:rPr lang="en-US" sz="1900" dirty="0">
                <a:latin typeface="Source Sans Pro Light"/>
                <a:cs typeface="Source Sans Pro Light"/>
              </a:rPr>
              <a:t>optimizer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88586" y="3694660"/>
            <a:ext cx="445405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dirty="0">
                <a:latin typeface="Source Sans Pro Light"/>
                <a:cs typeface="Source Sans Pro Light"/>
              </a:rPr>
              <a:t>I</a:t>
            </a:r>
            <a:r>
              <a:rPr lang="en-US" dirty="0" smtClean="0">
                <a:latin typeface="Source Sans Pro Light"/>
                <a:cs typeface="Source Sans Pro Light"/>
              </a:rPr>
              <a:t>ntermediate representation for computation </a:t>
            </a:r>
            <a:endParaRPr lang="en-US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761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8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3+1+N Vs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ource Sans Pro"/>
                <a:cs typeface="Source Sans Pro"/>
              </a:rPr>
              <a:t>Volume</a:t>
            </a:r>
            <a:r>
              <a:rPr lang="en-US" dirty="0" smtClean="0"/>
              <a:t>: data size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Velocity</a:t>
            </a:r>
            <a:r>
              <a:rPr lang="en-US" dirty="0" smtClean="0"/>
              <a:t>: rate of data coming in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Variety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(most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important</a:t>
            </a:r>
            <a:r>
              <a:rPr lang="zh-CN" altLang="en-US" dirty="0" smtClean="0">
                <a:latin typeface="Source Sans Pro"/>
                <a:cs typeface="Source Sans Pro"/>
              </a:rPr>
              <a:t> </a:t>
            </a:r>
            <a:r>
              <a:rPr lang="en-US" altLang="zh-CN" dirty="0" smtClean="0">
                <a:latin typeface="Source Sans Pro"/>
                <a:cs typeface="Source Sans Pro"/>
              </a:rPr>
              <a:t>V)</a:t>
            </a:r>
            <a:r>
              <a:rPr lang="en-US" dirty="0" smtClean="0"/>
              <a:t>: data sources, formats, workloads</a:t>
            </a:r>
          </a:p>
          <a:p>
            <a:endParaRPr lang="en-US" dirty="0"/>
          </a:p>
          <a:p>
            <a:r>
              <a:rPr lang="en-US" dirty="0" smtClean="0">
                <a:latin typeface="Source Sans Pro"/>
                <a:cs typeface="Source Sans Pro"/>
              </a:rPr>
              <a:t>Veracity</a:t>
            </a:r>
            <a:r>
              <a:rPr lang="en-US" dirty="0">
                <a:latin typeface="Source Sans Pro"/>
                <a:cs typeface="Source Sans Pro"/>
              </a:rPr>
              <a:t>:</a:t>
            </a:r>
            <a:r>
              <a:rPr lang="en-US" dirty="0"/>
              <a:t> data cleanliness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8" y="718196"/>
            <a:ext cx="9936181" cy="673780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03394" y="4508628"/>
            <a:ext cx="4005915" cy="42491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9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r>
              <a:rPr lang="en-US" dirty="0" smtClean="0"/>
              <a:t> Execution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9158" y="1843638"/>
            <a:ext cx="1280127" cy="734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Python</a:t>
            </a: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DF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6831" y="3541226"/>
            <a:ext cx="1352900" cy="816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Logical Plan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34593" y="5400374"/>
            <a:ext cx="1352900" cy="816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Physical</a:t>
            </a: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execution</a:t>
            </a:r>
          </a:p>
        </p:txBody>
      </p: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2911043" y="4357232"/>
            <a:ext cx="2239" cy="1043141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>
            <a:off x="1019222" y="2578513"/>
            <a:ext cx="1894060" cy="962712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38794" y="4526593"/>
            <a:ext cx="1195193" cy="70788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1900" dirty="0">
                <a:latin typeface="Source Sans Pro Light"/>
                <a:cs typeface="Source Sans Pro Light"/>
              </a:rPr>
              <a:t>Catalyst</a:t>
            </a:r>
          </a:p>
          <a:p>
            <a:pPr algn="ctr"/>
            <a:r>
              <a:rPr lang="en-US" sz="1900" dirty="0">
                <a:latin typeface="Source Sans Pro Light"/>
                <a:cs typeface="Source Sans Pro Light"/>
              </a:rPr>
              <a:t>optimizer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67338" y="1845657"/>
            <a:ext cx="1280127" cy="734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Java/</a:t>
            </a:r>
            <a:r>
              <a:rPr lang="en-US" sz="1700" dirty="0" err="1">
                <a:latin typeface="Source Sans Pro Light"/>
                <a:cs typeface="Source Sans Pro"/>
              </a:rPr>
              <a:t>Scala</a:t>
            </a:r>
            <a:endParaRPr lang="en-US" sz="1700" dirty="0">
              <a:latin typeface="Source Sans Pro Light"/>
              <a:cs typeface="Source Sans Pro"/>
            </a:endParaRPr>
          </a:p>
          <a:p>
            <a:pPr algn="ctr"/>
            <a:r>
              <a:rPr lang="en-US" sz="1700" dirty="0">
                <a:latin typeface="Source Sans Pro Light"/>
                <a:cs typeface="Source Sans Pro"/>
              </a:rPr>
              <a:t>DF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13602" y="1847675"/>
            <a:ext cx="1280127" cy="734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60958" rIns="0" bIns="60958" rtlCol="0" anchor="ctr"/>
          <a:lstStyle/>
          <a:p>
            <a:pPr algn="ctr"/>
            <a:r>
              <a:rPr lang="en-US" sz="1700" dirty="0">
                <a:latin typeface="Source Sans Pro Light"/>
                <a:cs typeface="Source Sans Pro"/>
              </a:rPr>
              <a:t>SQL</a:t>
            </a:r>
          </a:p>
        </p:txBody>
      </p:sp>
      <p:cxnSp>
        <p:nvCxnSpPr>
          <p:cNvPr id="13" name="Straight Arrow Connector 12"/>
          <p:cNvCxnSpPr>
            <a:stCxn id="10" idx="2"/>
            <a:endCxn id="7" idx="0"/>
          </p:cNvCxnSpPr>
          <p:nvPr/>
        </p:nvCxnSpPr>
        <p:spPr>
          <a:xfrm>
            <a:off x="2907401" y="2580532"/>
            <a:ext cx="5880" cy="960693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7" idx="0"/>
          </p:cNvCxnSpPr>
          <p:nvPr/>
        </p:nvCxnSpPr>
        <p:spPr>
          <a:xfrm flipH="1">
            <a:off x="2913281" y="2582551"/>
            <a:ext cx="1840384" cy="958675"/>
          </a:xfrm>
          <a:prstGeom prst="straightConnector1">
            <a:avLst/>
          </a:prstGeom>
          <a:ln w="19050" cmpd="sng">
            <a:solidFill>
              <a:srgbClr val="646464"/>
            </a:solidFill>
            <a:headEnd type="none"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88586" y="3694660"/>
            <a:ext cx="445405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dirty="0">
                <a:latin typeface="Source Sans Pro Light"/>
                <a:cs typeface="Source Sans Pro Light"/>
              </a:rPr>
              <a:t>I</a:t>
            </a:r>
            <a:r>
              <a:rPr lang="en-US" dirty="0" smtClean="0">
                <a:latin typeface="Source Sans Pro Light"/>
                <a:cs typeface="Source Sans Pro Light"/>
              </a:rPr>
              <a:t>ntermediate representation for computation </a:t>
            </a:r>
            <a:endParaRPr lang="en-US" dirty="0">
              <a:latin typeface="Source Sans Pro Light"/>
              <a:cs typeface="Source Sans Pr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22828" y="1947900"/>
            <a:ext cx="382180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dirty="0" smtClean="0">
                <a:latin typeface="Source Sans Pro Light"/>
                <a:cs typeface="Source Sans Pro Light"/>
              </a:rPr>
              <a:t>Simple wrappers to create logical plan</a:t>
            </a:r>
            <a:endParaRPr lang="en-US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885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and Spark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1457"/>
            <a:ext cx="11704133" cy="4525433"/>
          </a:xfrm>
        </p:spPr>
        <p:txBody>
          <a:bodyPr/>
          <a:lstStyle/>
          <a:p>
            <a:r>
              <a:rPr lang="en-US" dirty="0" smtClean="0"/>
              <a:t>Efficient library for </a:t>
            </a:r>
            <a:r>
              <a:rPr lang="en-US" dirty="0" smtClean="0">
                <a:solidFill>
                  <a:schemeClr val="accent2"/>
                </a:solidFill>
              </a:rPr>
              <a:t>structured data</a:t>
            </a:r>
            <a:r>
              <a:rPr lang="en-US" dirty="0" smtClean="0"/>
              <a:t> (data with a known schema)</a:t>
            </a:r>
          </a:p>
          <a:p>
            <a:pPr lvl="1"/>
            <a:r>
              <a:rPr lang="en-US" dirty="0" smtClean="0"/>
              <a:t>Two interfaces: SQL for analysts + apps, </a:t>
            </a:r>
            <a:r>
              <a:rPr lang="en-US" dirty="0" err="1" smtClean="0"/>
              <a:t>DataFrames</a:t>
            </a:r>
            <a:r>
              <a:rPr lang="en-US" dirty="0" smtClean="0"/>
              <a:t> for programmers</a:t>
            </a:r>
          </a:p>
          <a:p>
            <a:pPr lvl="1"/>
            <a:endParaRPr lang="en-US" sz="1800" dirty="0"/>
          </a:p>
          <a:p>
            <a:r>
              <a:rPr lang="en-US" dirty="0" smtClean="0"/>
              <a:t>Optimized computation and storage, similar to RDBMS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788237" y="4078516"/>
            <a:ext cx="6749920" cy="2943977"/>
            <a:chOff x="3011015" y="3223685"/>
            <a:chExt cx="5459699" cy="2381248"/>
          </a:xfrm>
        </p:grpSpPr>
        <p:pic>
          <p:nvPicPr>
            <p:cNvPr id="5" name="Picture 4" descr="Screen Shot 2015-09-21 at 5.32.0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" b="34896"/>
            <a:stretch/>
          </p:blipFill>
          <p:spPr>
            <a:xfrm>
              <a:off x="3011015" y="3223685"/>
              <a:ext cx="5459699" cy="2381248"/>
            </a:xfrm>
            <a:prstGeom prst="rect">
              <a:avLst/>
            </a:prstGeom>
            <a:ln w="6350" cmpd="sng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093140" y="3253459"/>
              <a:ext cx="1300277" cy="286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700" dirty="0">
                  <a:solidFill>
                    <a:srgbClr val="E46C0A"/>
                  </a:solidFill>
                  <a:latin typeface="Newslab"/>
                  <a:cs typeface="Newslab"/>
                </a:rPr>
                <a:t>SIGMOD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42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Steps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07581" y="4872515"/>
            <a:ext cx="7639593" cy="1439832"/>
          </a:xfrm>
          <a:prstGeom prst="roundRect">
            <a:avLst>
              <a:gd name="adj" fmla="val 6060"/>
            </a:avLst>
          </a:prstGeom>
          <a:solidFill>
            <a:srgbClr val="FDEADA"/>
          </a:solidFill>
          <a:ln w="19050" cmpd="sng"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ource Sans Pro Light"/>
              <a:cs typeface="Source Sans Pro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24009" y="3360775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Logical Plan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22909" y="3358672"/>
            <a:ext cx="1320812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Physical Plan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30344" y="4948208"/>
            <a:ext cx="1311259" cy="605537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Catalog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2752" y="3360945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600"/>
              </a:spcBef>
            </a:pPr>
            <a:r>
              <a:rPr lang="en-US" sz="2400" dirty="0">
                <a:latin typeface="Source Sans Pro Light"/>
                <a:cs typeface="Source Sans Pro Light"/>
              </a:rPr>
              <a:t>Optimizer</a:t>
            </a:r>
          </a:p>
        </p:txBody>
      </p:sp>
      <p:cxnSp>
        <p:nvCxnSpPr>
          <p:cNvPr id="9" name="Straight Arrow Connector 8"/>
          <p:cNvCxnSpPr>
            <a:stCxn id="28" idx="2"/>
            <a:endCxn id="5" idx="0"/>
          </p:cNvCxnSpPr>
          <p:nvPr/>
        </p:nvCxnSpPr>
        <p:spPr>
          <a:xfrm>
            <a:off x="2604421" y="2753135"/>
            <a:ext cx="979347" cy="6076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2" idx="2"/>
            <a:endCxn id="5" idx="0"/>
          </p:cNvCxnSpPr>
          <p:nvPr/>
        </p:nvCxnSpPr>
        <p:spPr>
          <a:xfrm flipH="1">
            <a:off x="3583769" y="2760018"/>
            <a:ext cx="991276" cy="600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flipV="1">
            <a:off x="4485973" y="3890620"/>
            <a:ext cx="0" cy="10575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17" idx="1"/>
          </p:cNvCxnSpPr>
          <p:nvPr/>
        </p:nvCxnSpPr>
        <p:spPr>
          <a:xfrm flipV="1">
            <a:off x="7043721" y="3887465"/>
            <a:ext cx="1486456" cy="10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345850" y="4418360"/>
            <a:ext cx="1674636" cy="756923"/>
            <a:chOff x="6990669" y="4419600"/>
            <a:chExt cx="1489768" cy="114511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870837" y="4421716"/>
              <a:ext cx="609600" cy="11430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6990669" y="4419600"/>
              <a:ext cx="609600" cy="11430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734300" y="4421716"/>
              <a:ext cx="0" cy="11408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8530177" y="3356569"/>
            <a:ext cx="1320812" cy="1061793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RDDs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868539" y="5175283"/>
            <a:ext cx="2648139" cy="1068883"/>
            <a:chOff x="5806820" y="3935498"/>
            <a:chExt cx="2075237" cy="801662"/>
          </a:xfrm>
        </p:grpSpPr>
        <p:pic>
          <p:nvPicPr>
            <p:cNvPr id="18" name="Picture 17" descr="hdfs-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46" b="89831" l="2607" r="100000">
                          <a14:foregroundMark x1="58768" y1="70339" x2="58768" y2="70339"/>
                          <a14:foregroundMark x1="20853" y1="30085" x2="20853" y2="30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820" y="3937455"/>
              <a:ext cx="651988" cy="339222"/>
            </a:xfrm>
            <a:prstGeom prst="rect">
              <a:avLst/>
            </a:prstGeom>
          </p:spPr>
        </p:pic>
        <p:pic>
          <p:nvPicPr>
            <p:cNvPr id="19" name="Picture 18" descr="Screen Shot 2015-02-16 at 3.16.55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078" l="0" r="97393">
                          <a14:foregroundMark x1="11374" y1="54902" x2="11374" y2="54902"/>
                          <a14:foregroundMark x1="14929" y1="54902" x2="14929" y2="54902"/>
                          <a14:foregroundMark x1="20616" y1="46078" x2="20616" y2="46078"/>
                          <a14:foregroundMark x1="27962" y1="54902" x2="27962" y2="54902"/>
                          <a14:foregroundMark x1="33649" y1="52941" x2="33649" y2="52941"/>
                          <a14:foregroundMark x1="37915" y1="52941" x2="37915" y2="52941"/>
                          <a14:foregroundMark x1="37915" y1="34314" x2="37915" y2="34314"/>
                          <a14:foregroundMark x1="44076" y1="54902" x2="44076" y2="54902"/>
                          <a14:foregroundMark x1="51896" y1="55882" x2="51896" y2="55882"/>
                          <a14:foregroundMark x1="55924" y1="55882" x2="55924" y2="55882"/>
                          <a14:foregroundMark x1="74645" y1="60784" x2="74645" y2="60784"/>
                          <a14:foregroundMark x1="82701" y1="49020" x2="82701" y2="49020"/>
                          <a14:foregroundMark x1="87915" y1="54902" x2="87915" y2="54902"/>
                          <a14:foregroundMark x1="94313" y1="72549" x2="94313" y2="72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840" y="4406681"/>
              <a:ext cx="817668" cy="183869"/>
            </a:xfrm>
            <a:prstGeom prst="rect">
              <a:avLst/>
            </a:prstGeom>
          </p:spPr>
        </p:pic>
        <p:pic>
          <p:nvPicPr>
            <p:cNvPr id="20" name="Picture 19" descr="hbase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899" y="4083283"/>
              <a:ext cx="546169" cy="12560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" r="100000">
                          <a14:foregroundMark x1="12333" y1="69000" x2="12333" y2="69000"/>
                          <a14:foregroundMark x1="23583" y1="70750" x2="23583" y2="70750"/>
                          <a14:foregroundMark x1="31000" y1="73583" x2="31000" y2="73583"/>
                          <a14:foregroundMark x1="37167" y1="74167" x2="37167" y2="74167"/>
                          <a14:foregroundMark x1="49083" y1="77000" x2="49083" y2="77000"/>
                          <a14:foregroundMark x1="57583" y1="70167" x2="57583" y2="70167"/>
                          <a14:foregroundMark x1="72250" y1="71333" x2="72250" y2="71333"/>
                          <a14:foregroundMark x1="77333" y1="73583" x2="77333" y2="73583"/>
                          <a14:foregroundMark x1="89833" y1="75250" x2="89833" y2="75250"/>
                          <a14:foregroundMark x1="14583" y1="41333" x2="14583" y2="41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40669" y="3935498"/>
              <a:ext cx="453432" cy="421849"/>
            </a:xfrm>
            <a:prstGeom prst="rect">
              <a:avLst/>
            </a:prstGeom>
          </p:spPr>
        </p:pic>
        <p:pic>
          <p:nvPicPr>
            <p:cNvPr id="22" name="Picture 21" descr="postgresql_logo-555p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112" y="4336267"/>
              <a:ext cx="382161" cy="3952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500" b="93500" l="1667" r="9933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9249" y="4364402"/>
              <a:ext cx="333591" cy="3103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512480" y="4390911"/>
              <a:ext cx="36957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ource Sans Pro Light"/>
                  <a:cs typeface="Source Sans Pro Light"/>
                </a:rPr>
                <a:t>…</a:t>
              </a:r>
            </a:p>
          </p:txBody>
        </p:sp>
      </p:grpSp>
      <p:sp>
        <p:nvSpPr>
          <p:cNvPr id="25" name="Left Brace 24"/>
          <p:cNvSpPr/>
          <p:nvPr/>
        </p:nvSpPr>
        <p:spPr>
          <a:xfrm>
            <a:off x="2881304" y="4872515"/>
            <a:ext cx="208331" cy="1439832"/>
          </a:xfrm>
          <a:prstGeom prst="leftBrace">
            <a:avLst>
              <a:gd name="adj1" fmla="val 26232"/>
              <a:gd name="adj2" fmla="val 50000"/>
            </a:avLst>
          </a:prstGeom>
          <a:solidFill>
            <a:srgbClr val="FDEADA"/>
          </a:solidFill>
          <a:ln w="19050" cmpd="sng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latin typeface="Source Sans Pro Light"/>
              <a:cs typeface="Source Sans Pro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6372" y="4839512"/>
            <a:ext cx="1249060" cy="14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33" dirty="0">
                <a:latin typeface="Source Sans Pro Light"/>
                <a:cs typeface="Source Sans Pro Light"/>
              </a:rPr>
              <a:t>Data</a:t>
            </a:r>
          </a:p>
          <a:p>
            <a:pPr algn="ctr"/>
            <a:r>
              <a:rPr lang="en-US" sz="2933" dirty="0">
                <a:latin typeface="Source Sans Pro Light"/>
                <a:cs typeface="Source Sans Pro Light"/>
              </a:rPr>
              <a:t>Source</a:t>
            </a:r>
          </a:p>
          <a:p>
            <a:pPr algn="ctr"/>
            <a:r>
              <a:rPr lang="en-US" sz="2933" dirty="0">
                <a:latin typeface="Source Sans Pro Light"/>
                <a:cs typeface="Source Sans Pro Light"/>
              </a:rPr>
              <a:t>API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944662" y="1693444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SQL</a:t>
            </a:r>
          </a:p>
        </p:txBody>
      </p:sp>
      <p:cxnSp>
        <p:nvCxnSpPr>
          <p:cNvPr id="30" name="Straight Arrow Connector 29"/>
          <p:cNvCxnSpPr>
            <a:stCxn id="5" idx="3"/>
            <a:endCxn id="6" idx="1"/>
          </p:cNvCxnSpPr>
          <p:nvPr/>
        </p:nvCxnSpPr>
        <p:spPr>
          <a:xfrm flipV="1">
            <a:off x="4243527" y="3888518"/>
            <a:ext cx="1479381" cy="21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72493" y="3336079"/>
            <a:ext cx="1443023" cy="1036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600"/>
              </a:spcBef>
            </a:pPr>
            <a:r>
              <a:rPr lang="en-US" sz="2400" dirty="0">
                <a:latin typeface="Source Sans Pro Light"/>
                <a:cs typeface="Source Sans Pro Light"/>
              </a:rPr>
              <a:t>Code</a:t>
            </a:r>
          </a:p>
          <a:p>
            <a:pPr algn="ctr">
              <a:spcBef>
                <a:spcPts val="1600"/>
              </a:spcBef>
            </a:pPr>
            <a:r>
              <a:rPr lang="en-US" sz="2400" dirty="0">
                <a:latin typeface="Source Sans Pro Light"/>
                <a:cs typeface="Source Sans Pro Light"/>
              </a:rPr>
              <a:t>Generator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15285" y="1700327"/>
            <a:ext cx="1319519" cy="1059691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2667" dirty="0">
                <a:latin typeface="Source Sans Pro Light"/>
                <a:cs typeface="Source Sans Pro Light"/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22698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7" grpId="0" animBg="1"/>
      <p:bldP spid="25" grpId="0" animBg="1"/>
      <p:bldP spid="26" grpId="0"/>
      <p:bldP spid="3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4221163"/>
          </a:xfrm>
        </p:spPr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hold rows with a known schema and offer relational operations on them through a DSL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76496" y="3048000"/>
            <a:ext cx="110059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1pPr>
            <a:lvl2pPr marL="4572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8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5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ＭＳ Ｐゴシック" pitchFamily="-65" charset="-128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133" dirty="0" err="1">
                <a:latin typeface="Lucida Console"/>
                <a:cs typeface="Lucida Console"/>
              </a:rPr>
              <a:t>val</a:t>
            </a:r>
            <a:r>
              <a:rPr lang="en-US" sz="2133" dirty="0">
                <a:latin typeface="Lucida Console"/>
                <a:cs typeface="Lucida Console"/>
              </a:rPr>
              <a:t> users = </a:t>
            </a:r>
            <a:r>
              <a:rPr lang="en-US" sz="2133" dirty="0" err="1">
                <a:latin typeface="Lucida Console"/>
                <a:cs typeface="Lucida Console"/>
              </a:rPr>
              <a:t>spark.sql</a:t>
            </a:r>
            <a:r>
              <a:rPr lang="en-US" sz="2133" dirty="0">
                <a:latin typeface="Lucida Console"/>
                <a:cs typeface="Lucida Console"/>
              </a:rPr>
              <a:t>(</a:t>
            </a:r>
            <a:r>
              <a:rPr lang="en-US" sz="2133" dirty="0">
                <a:solidFill>
                  <a:srgbClr val="000090"/>
                </a:solidFill>
                <a:latin typeface="Lucida Console"/>
                <a:cs typeface="Lucida Console"/>
              </a:rPr>
              <a:t>“select * from users”</a:t>
            </a:r>
            <a:r>
              <a:rPr lang="en-US" sz="2133" dirty="0">
                <a:latin typeface="Lucida Console"/>
                <a:cs typeface="Lucida Console"/>
              </a:rPr>
              <a:t>)</a:t>
            </a:r>
            <a:endParaRPr lang="en-US" sz="2133" dirty="0">
              <a:solidFill>
                <a:schemeClr val="bg1">
                  <a:lumMod val="65000"/>
                </a:schemeClr>
              </a:solidFill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2133" dirty="0" err="1">
                <a:latin typeface="Lucida Console"/>
                <a:cs typeface="Lucida Console"/>
              </a:rPr>
              <a:t>val</a:t>
            </a:r>
            <a:r>
              <a:rPr lang="en-US" sz="2133" dirty="0">
                <a:latin typeface="Lucida Console"/>
                <a:cs typeface="Lucida Console"/>
              </a:rPr>
              <a:t> </a:t>
            </a:r>
            <a:r>
              <a:rPr lang="en-US" sz="2133" dirty="0" err="1">
                <a:latin typeface="Lucida Console"/>
                <a:cs typeface="Lucida Console"/>
              </a:rPr>
              <a:t>massUsers</a:t>
            </a:r>
            <a:r>
              <a:rPr lang="en-US" sz="2133" dirty="0">
                <a:latin typeface="Lucida Console"/>
                <a:cs typeface="Lucida Console"/>
              </a:rPr>
              <a:t> = users(users(“state”) === </a:t>
            </a:r>
            <a:r>
              <a:rPr lang="en-US" sz="2133" dirty="0" smtClean="0">
                <a:solidFill>
                  <a:srgbClr val="000090"/>
                </a:solidFill>
                <a:latin typeface="Lucida Console"/>
                <a:cs typeface="Lucida Console"/>
              </a:rPr>
              <a:t>“CA”</a:t>
            </a:r>
            <a:r>
              <a:rPr lang="en-US" sz="2133" dirty="0" smtClean="0">
                <a:latin typeface="Lucida Console"/>
                <a:cs typeface="Lucida Console"/>
              </a:rPr>
              <a:t>)</a:t>
            </a:r>
            <a:endParaRPr lang="en-US" sz="2133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Lucida Console"/>
                <a:cs typeface="Lucida Console"/>
              </a:rPr>
              <a:t/>
            </a:r>
            <a:br>
              <a:rPr lang="en-US" sz="1600" dirty="0">
                <a:latin typeface="Lucida Console"/>
                <a:cs typeface="Lucida Console"/>
              </a:rPr>
            </a:br>
            <a:r>
              <a:rPr lang="en-US" sz="2133" dirty="0" err="1">
                <a:latin typeface="Lucida Console"/>
                <a:cs typeface="Lucida Console"/>
              </a:rPr>
              <a:t>massUsers.count</a:t>
            </a:r>
            <a:r>
              <a:rPr lang="en-US" sz="2133" dirty="0">
                <a:latin typeface="Lucida Console"/>
                <a:cs typeface="Lucida Console"/>
              </a:rPr>
              <a:t>()</a:t>
            </a:r>
          </a:p>
          <a:p>
            <a:pPr>
              <a:spcBef>
                <a:spcPts val="0"/>
              </a:spcBef>
            </a:pPr>
            <a:endParaRPr lang="en-US" sz="2133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2133" dirty="0" err="1">
                <a:latin typeface="Lucida Console"/>
                <a:cs typeface="Lucida Console"/>
              </a:rPr>
              <a:t>massUsers.groupBy</a:t>
            </a:r>
            <a:r>
              <a:rPr lang="en-US" sz="2133" dirty="0">
                <a:latin typeface="Lucida Console"/>
                <a:cs typeface="Lucida Console"/>
              </a:rPr>
              <a:t>(</a:t>
            </a:r>
            <a:r>
              <a:rPr lang="en-US" sz="2133" dirty="0">
                <a:solidFill>
                  <a:srgbClr val="000090"/>
                </a:solidFill>
                <a:latin typeface="Lucida Console"/>
                <a:cs typeface="Lucida Console"/>
              </a:rPr>
              <a:t>“name”</a:t>
            </a:r>
            <a:r>
              <a:rPr lang="en-US" sz="2133" dirty="0">
                <a:latin typeface="Lucida Console"/>
                <a:cs typeface="Lucida Console"/>
              </a:rPr>
              <a:t>).</a:t>
            </a:r>
            <a:r>
              <a:rPr lang="en-US" sz="2133" dirty="0" err="1">
                <a:latin typeface="Lucida Console"/>
                <a:cs typeface="Lucida Console"/>
              </a:rPr>
              <a:t>avg</a:t>
            </a:r>
            <a:r>
              <a:rPr lang="en-US" sz="2133" dirty="0">
                <a:latin typeface="Lucida Console"/>
                <a:cs typeface="Lucida Console"/>
              </a:rPr>
              <a:t>(</a:t>
            </a:r>
            <a:r>
              <a:rPr lang="en-US" sz="2133" dirty="0">
                <a:solidFill>
                  <a:srgbClr val="000090"/>
                </a:solidFill>
                <a:latin typeface="Lucida Console"/>
                <a:cs typeface="Lucida Console"/>
              </a:rPr>
              <a:t>“age”</a:t>
            </a:r>
            <a:r>
              <a:rPr lang="en-US" sz="2133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Lucida Console"/>
              <a:cs typeface="Lucida Consol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279630" y="4349854"/>
            <a:ext cx="3770028" cy="609145"/>
            <a:chOff x="3009901" y="4259792"/>
            <a:chExt cx="3162299" cy="609144"/>
          </a:xfrm>
        </p:grpSpPr>
        <p:sp>
          <p:nvSpPr>
            <p:cNvPr id="7" name="TextBox 6"/>
            <p:cNvSpPr txBox="1"/>
            <p:nvPr/>
          </p:nvSpPr>
          <p:spPr>
            <a:xfrm>
              <a:off x="3684218" y="4386817"/>
              <a:ext cx="1826233" cy="482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33" dirty="0">
                  <a:solidFill>
                    <a:srgbClr val="FF6600"/>
                  </a:solidFill>
                  <a:latin typeface="Source Sans Pro Light"/>
                  <a:cs typeface="Source Sans Pro Light"/>
                </a:rPr>
                <a:t>Expression AST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504981" y="2764712"/>
              <a:ext cx="172139" cy="3162299"/>
            </a:xfrm>
            <a:prstGeom prst="leftBrace">
              <a:avLst>
                <a:gd name="adj1" fmla="val 26232"/>
                <a:gd name="adj2" fmla="val 50000"/>
              </a:avLst>
            </a:prstGeom>
            <a:noFill/>
            <a:ln w="19050" cmpd="sng">
              <a:solidFill>
                <a:srgbClr val="FF66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4789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 bwMode="auto">
          <a:xfrm>
            <a:off x="384406" y="3277596"/>
            <a:ext cx="11433773" cy="308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DataFrames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data frame concept in R and Python</a:t>
            </a:r>
          </a:p>
          <a:p>
            <a:pPr lvl="1"/>
            <a:r>
              <a:rPr lang="en-US" dirty="0" smtClean="0"/>
              <a:t>Spark is the first to make this a </a:t>
            </a:r>
            <a:r>
              <a:rPr lang="en-US" dirty="0" smtClean="0">
                <a:solidFill>
                  <a:schemeClr val="accent2"/>
                </a:solidFill>
              </a:rPr>
              <a:t>declarative</a:t>
            </a:r>
            <a:r>
              <a:rPr lang="en-US" dirty="0" smtClean="0"/>
              <a:t> API</a:t>
            </a:r>
          </a:p>
          <a:p>
            <a:endParaRPr lang="en-US" sz="1733" dirty="0"/>
          </a:p>
          <a:p>
            <a:r>
              <a:rPr lang="en-US" dirty="0" smtClean="0"/>
              <a:t>Integrates with other data science libraries</a:t>
            </a:r>
          </a:p>
          <a:p>
            <a:pPr lvl="1"/>
            <a:r>
              <a:rPr lang="en-US" dirty="0" smtClean="0"/>
              <a:t>MLlib, </a:t>
            </a:r>
            <a:r>
              <a:rPr lang="en-US" dirty="0" err="1" smtClean="0"/>
              <a:t>GraphFrames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04911" y="6367376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ource Sans Pro Light" charset="0"/>
                <a:ea typeface="Source Sans Pro Light" charset="0"/>
                <a:cs typeface="Source Sans Pro Light" charset="0"/>
              </a:rPr>
              <a:t>Google trends for “data frame”</a:t>
            </a:r>
          </a:p>
        </p:txBody>
      </p:sp>
    </p:spTree>
    <p:extLst>
      <p:ext uri="{BB962C8B-B14F-4D97-AF65-F5344CB8AC3E}">
        <p14:creationId xmlns:p14="http://schemas.microsoft.com/office/powerpoint/2010/main" val="226771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High-Level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Pipelines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Modular API based on </a:t>
            </a:r>
            <a:r>
              <a:rPr lang="en-US" sz="2667" dirty="0" err="1">
                <a:solidFill>
                  <a:schemeClr val="accent2"/>
                </a:solidFill>
              </a:rPr>
              <a:t>scikit</a:t>
            </a:r>
            <a:r>
              <a:rPr lang="en-US" sz="2667" dirty="0">
                <a:solidFill>
                  <a:schemeClr val="accent2"/>
                </a:solidFill>
              </a:rPr>
              <a:t>-learn</a:t>
            </a:r>
          </a:p>
          <a:p>
            <a:endParaRPr lang="en-US" sz="2133" dirty="0"/>
          </a:p>
          <a:p>
            <a:r>
              <a:rPr lang="en-US" dirty="0" err="1" smtClean="0"/>
              <a:t>GraphFrames</a:t>
            </a:r>
            <a:endParaRPr lang="en-US" dirty="0" smtClean="0"/>
          </a:p>
          <a:p>
            <a:r>
              <a:rPr lang="en-US" sz="2667" dirty="0">
                <a:solidFill>
                  <a:schemeClr val="accent2"/>
                </a:solidFill>
              </a:rPr>
              <a:t>Relational + graph operations</a:t>
            </a:r>
          </a:p>
          <a:p>
            <a:endParaRPr lang="en-US" sz="2133" dirty="0"/>
          </a:p>
          <a:p>
            <a:r>
              <a:rPr lang="en-US" dirty="0" smtClean="0"/>
              <a:t>Structured Streaming</a:t>
            </a:r>
            <a:endParaRPr lang="en-US" dirty="0"/>
          </a:p>
          <a:p>
            <a:r>
              <a:rPr lang="en-US" sz="2667" dirty="0">
                <a:solidFill>
                  <a:schemeClr val="accent2"/>
                </a:solidFill>
              </a:rPr>
              <a:t>Declarative streaming API in Spark 2.0</a:t>
            </a:r>
          </a:p>
          <a:p>
            <a:endParaRPr lang="en-US" sz="2667" dirty="0">
              <a:solidFill>
                <a:schemeClr val="accent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91115" y="4912685"/>
            <a:ext cx="5165780" cy="125189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ource Sans Pro Light"/>
                <a:cs typeface="Source Sans Pro Light"/>
              </a:rPr>
              <a:t>Many high-level data science APIs can be declarative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671657" y="1816830"/>
            <a:ext cx="520027" cy="634073"/>
            <a:chOff x="5033800" y="1520825"/>
            <a:chExt cx="441529" cy="538360"/>
          </a:xfrm>
        </p:grpSpPr>
        <p:sp>
          <p:nvSpPr>
            <p:cNvPr id="8" name="Folded Corner 7"/>
            <p:cNvSpPr/>
            <p:nvPr/>
          </p:nvSpPr>
          <p:spPr>
            <a:xfrm flipV="1">
              <a:off x="5033800" y="1520825"/>
              <a:ext cx="441529" cy="538360"/>
            </a:xfrm>
            <a:prstGeom prst="foldedCorner">
              <a:avLst>
                <a:gd name="adj" fmla="val 245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cxnSp>
          <p:nvCxnSpPr>
            <p:cNvPr id="9" name="Straight Connector 8"/>
            <p:cNvCxnSpPr>
              <a:stCxn id="25" idx="2"/>
              <a:endCxn id="25" idx="0"/>
            </p:cNvCxnSpPr>
            <p:nvPr/>
          </p:nvCxnSpPr>
          <p:spPr>
            <a:xfrm>
              <a:off x="5254565" y="1520825"/>
              <a:ext cx="0" cy="53836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5" idx="1"/>
              <a:endCxn id="25" idx="3"/>
            </p:cNvCxnSpPr>
            <p:nvPr/>
          </p:nvCxnSpPr>
          <p:spPr>
            <a:xfrm>
              <a:off x="5033800" y="1790005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33800" y="1863030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33800" y="1929705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033800" y="1996380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033800" y="1589980"/>
              <a:ext cx="346075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033800" y="1723330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33800" y="1653997"/>
              <a:ext cx="441529" cy="0"/>
            </a:xfrm>
            <a:prstGeom prst="line">
              <a:avLst/>
            </a:prstGeom>
            <a:ln w="952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7610894" y="1902121"/>
            <a:ext cx="1067815" cy="4649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867" dirty="0" err="1">
                <a:latin typeface="Source Sans Pro Light"/>
                <a:cs typeface="Source Sans Pro Light"/>
              </a:rPr>
              <a:t>tokenizer</a:t>
            </a:r>
            <a:endParaRPr lang="en-US" sz="1867" dirty="0">
              <a:latin typeface="Source Sans Pro Light"/>
              <a:cs typeface="Source Sans Pro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959582" y="1902121"/>
            <a:ext cx="485951" cy="4649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867" dirty="0">
                <a:latin typeface="Source Sans Pro Light"/>
                <a:cs typeface="Source Sans Pro Light"/>
              </a:rPr>
              <a:t>TF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754067" y="1902121"/>
            <a:ext cx="485951" cy="4649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867" dirty="0">
                <a:latin typeface="Source Sans Pro Light"/>
                <a:cs typeface="Source Sans Pro Light"/>
              </a:rPr>
              <a:t>LR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78429" y="2422809"/>
            <a:ext cx="8082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ource Sans Pro Light"/>
                <a:cs typeface="Source Sans Pro Light"/>
              </a:rPr>
              <a:t>model</a:t>
            </a:r>
          </a:p>
        </p:txBody>
      </p:sp>
      <p:sp>
        <p:nvSpPr>
          <p:cNvPr id="21" name="Explosion 1 20"/>
          <p:cNvSpPr/>
          <p:nvPr/>
        </p:nvSpPr>
        <p:spPr>
          <a:xfrm flipV="1">
            <a:off x="10561419" y="1790769"/>
            <a:ext cx="569127" cy="636111"/>
          </a:xfrm>
          <a:prstGeom prst="irregularSeal1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22" name="TextBox 21"/>
          <p:cNvSpPr txBox="1"/>
          <p:nvPr/>
        </p:nvSpPr>
        <p:spPr>
          <a:xfrm>
            <a:off x="6291117" y="2446831"/>
            <a:ext cx="12634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>
                <a:latin typeface="Source Sans Pro Light"/>
                <a:cs typeface="Source Sans Pro Light"/>
              </a:rPr>
              <a:t>DataFrame</a:t>
            </a:r>
            <a:endParaRPr lang="en-US" sz="1867" dirty="0">
              <a:latin typeface="Source Sans Pro Light"/>
              <a:cs typeface="Source Sans Pro Light"/>
            </a:endParaRPr>
          </a:p>
        </p:txBody>
      </p:sp>
      <p:cxnSp>
        <p:nvCxnSpPr>
          <p:cNvPr id="23" name="Straight Arrow Connector 22"/>
          <p:cNvCxnSpPr>
            <a:endCxn id="25" idx="3"/>
          </p:cNvCxnSpPr>
          <p:nvPr/>
        </p:nvCxnSpPr>
        <p:spPr>
          <a:xfrm flipH="1" flipV="1">
            <a:off x="7191685" y="2133865"/>
            <a:ext cx="419209" cy="7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678709" y="2134609"/>
            <a:ext cx="280873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9445533" y="2134609"/>
            <a:ext cx="308535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240018" y="2133865"/>
            <a:ext cx="353887" cy="7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Batch Execution on </a:t>
            </a:r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6603" y="1698636"/>
            <a:ext cx="1902640" cy="9102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Source Sans Pro Light" charset="0"/>
                <a:ea typeface="Source Sans Pro Light" charset="0"/>
                <a:cs typeface="Source Sans Pro Light" charset="0"/>
              </a:rPr>
              <a:t>DataFrame</a:t>
            </a:r>
            <a:r>
              <a:rPr lang="en-US" sz="2400" dirty="0">
                <a:latin typeface="Source Sans Pro Light" charset="0"/>
                <a:ea typeface="Source Sans Pro Light" charset="0"/>
                <a:cs typeface="Source Sans Pro Light" charset="0"/>
              </a:rPr>
              <a:t>/</a:t>
            </a:r>
          </a:p>
          <a:p>
            <a:pPr algn="ctr"/>
            <a:r>
              <a:rPr lang="en-US" sz="2400" dirty="0">
                <a:latin typeface="Source Sans Pro Light" charset="0"/>
                <a:ea typeface="Source Sans Pro Light" charset="0"/>
                <a:cs typeface="Source Sans Pro Light" charset="0"/>
              </a:rPr>
              <a:t>Dataset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17281" y="1698634"/>
            <a:ext cx="1591336" cy="9102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Light" charset="0"/>
                <a:ea typeface="Source Sans Pro Light" charset="0"/>
                <a:cs typeface="Source Sans Pro Light" charset="0"/>
              </a:rPr>
              <a:t>Logical Plan</a:t>
            </a:r>
          </a:p>
        </p:txBody>
      </p:sp>
      <p:sp>
        <p:nvSpPr>
          <p:cNvPr id="13" name="Diamond 12"/>
          <p:cNvSpPr/>
          <p:nvPr/>
        </p:nvSpPr>
        <p:spPr>
          <a:xfrm>
            <a:off x="6117646" y="1201863"/>
            <a:ext cx="2011069" cy="1903765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>
                <a:latin typeface="Source Sans Pro Light" charset="0"/>
                <a:ea typeface="Source Sans Pro Light" charset="0"/>
                <a:cs typeface="Source Sans Pro Light" charset="0"/>
              </a:rPr>
              <a:t>Planner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cxnSp>
        <p:nvCxnSpPr>
          <p:cNvPr id="23" name="Elbow Connector 22"/>
          <p:cNvCxnSpPr>
            <a:stCxn id="6" idx="3"/>
          </p:cNvCxnSpPr>
          <p:nvPr/>
        </p:nvCxnSpPr>
        <p:spPr>
          <a:xfrm flipV="1">
            <a:off x="5308618" y="2153744"/>
            <a:ext cx="809028" cy="3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5" idx="3"/>
            <a:endCxn id="6" idx="1"/>
          </p:cNvCxnSpPr>
          <p:nvPr/>
        </p:nvCxnSpPr>
        <p:spPr>
          <a:xfrm flipV="1">
            <a:off x="2759243" y="2153748"/>
            <a:ext cx="958039" cy="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759243" y="4032324"/>
            <a:ext cx="7469488" cy="2465293"/>
            <a:chOff x="2069432" y="3024243"/>
            <a:chExt cx="5602116" cy="1848970"/>
          </a:xfrm>
        </p:grpSpPr>
        <p:sp>
          <p:nvSpPr>
            <p:cNvPr id="50" name="Rounded Rectangle 49"/>
            <p:cNvSpPr/>
            <p:nvPr/>
          </p:nvSpPr>
          <p:spPr>
            <a:xfrm>
              <a:off x="5266466" y="3959850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299750" y="3988432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04565" y="3593264"/>
              <a:ext cx="566066" cy="32495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SQL AST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04565" y="4002625"/>
              <a:ext cx="566066" cy="32495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err="1">
                  <a:latin typeface="Source Sans Pro Light" charset="0"/>
                  <a:ea typeface="Source Sans Pro Light" charset="0"/>
                  <a:cs typeface="Source Sans Pro Light" charset="0"/>
                </a:rPr>
                <a:t>DataFrame</a:t>
              </a:r>
              <a:endParaRPr lang="en-US" sz="12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068341" y="3984687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Unresolved Logical Plan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816261" y="3984687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Logical Plan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564181" y="3984687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Optimized Logical Plan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17974" y="4005958"/>
              <a:ext cx="420669" cy="32495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RDDs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358435" y="3988020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Selected Physical Plan</a:t>
              </a:r>
            </a:p>
          </p:txBody>
        </p:sp>
        <p:cxnSp>
          <p:nvCxnSpPr>
            <p:cNvPr id="59" name="Straight Arrow Connector 58"/>
            <p:cNvCxnSpPr>
              <a:stCxn id="54" idx="3"/>
              <a:endCxn id="56" idx="1"/>
            </p:cNvCxnSpPr>
            <p:nvPr/>
          </p:nvCxnSpPr>
          <p:spPr>
            <a:xfrm>
              <a:off x="2870631" y="3755743"/>
              <a:ext cx="197709" cy="40936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0" name="Straight Arrow Connector 59"/>
            <p:cNvCxnSpPr>
              <a:stCxn id="55" idx="3"/>
              <a:endCxn id="56" idx="1"/>
            </p:cNvCxnSpPr>
            <p:nvPr/>
          </p:nvCxnSpPr>
          <p:spPr>
            <a:xfrm flipV="1">
              <a:off x="2870631" y="4165104"/>
              <a:ext cx="197709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1" name="Straight Arrow Connector 60"/>
            <p:cNvCxnSpPr>
              <a:stCxn id="56" idx="3"/>
              <a:endCxn id="57" idx="1"/>
            </p:cNvCxnSpPr>
            <p:nvPr/>
          </p:nvCxnSpPr>
          <p:spPr>
            <a:xfrm>
              <a:off x="3666588" y="4165104"/>
              <a:ext cx="14967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2" name="Straight Arrow Connector 61"/>
            <p:cNvCxnSpPr>
              <a:stCxn id="57" idx="3"/>
              <a:endCxn id="58" idx="1"/>
            </p:cNvCxnSpPr>
            <p:nvPr/>
          </p:nvCxnSpPr>
          <p:spPr>
            <a:xfrm>
              <a:off x="4414508" y="4165104"/>
              <a:ext cx="149674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3" name="Straight Arrow Connector 62"/>
            <p:cNvCxnSpPr>
              <a:stCxn id="60" idx="3"/>
              <a:endCxn id="62" idx="1"/>
            </p:cNvCxnSpPr>
            <p:nvPr/>
          </p:nvCxnSpPr>
          <p:spPr>
            <a:xfrm flipV="1">
              <a:off x="5897997" y="4168438"/>
              <a:ext cx="460439" cy="4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4" name="Straight Arrow Connector 63"/>
            <p:cNvCxnSpPr>
              <a:stCxn id="62" idx="3"/>
              <a:endCxn id="61" idx="1"/>
            </p:cNvCxnSpPr>
            <p:nvPr/>
          </p:nvCxnSpPr>
          <p:spPr>
            <a:xfrm>
              <a:off x="6956682" y="4168438"/>
              <a:ext cx="161292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432608" y="3646028"/>
              <a:ext cx="601367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7" dirty="0">
                  <a:latin typeface="Source Sans Pro Light" charset="0"/>
                  <a:ea typeface="Source Sans Pro Light" charset="0"/>
                  <a:cs typeface="Source Sans Pro Light" charset="0"/>
                </a:rPr>
                <a:t>Analysis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92665" y="3573442"/>
              <a:ext cx="886301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7" dirty="0">
                  <a:latin typeface="Source Sans Pro Light" charset="0"/>
                  <a:ea typeface="Source Sans Pro Light" charset="0"/>
                  <a:cs typeface="Source Sans Pro Light" charset="0"/>
                </a:rPr>
                <a:t>Logical</a:t>
              </a:r>
            </a:p>
            <a:p>
              <a:pPr algn="ctr"/>
              <a:r>
                <a:rPr lang="en-US" sz="1467" dirty="0">
                  <a:latin typeface="Source Sans Pro Light" charset="0"/>
                  <a:ea typeface="Source Sans Pro Light" charset="0"/>
                  <a:cs typeface="Source Sans Pro Light" charset="0"/>
                </a:rPr>
                <a:t>Optimization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58003" y="3573442"/>
              <a:ext cx="647052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7" dirty="0">
                  <a:latin typeface="Source Sans Pro Light" charset="0"/>
                  <a:ea typeface="Source Sans Pro Light" charset="0"/>
                  <a:cs typeface="Source Sans Pro Light" charset="0"/>
                </a:rPr>
                <a:t>Physical</a:t>
              </a:r>
            </a:p>
            <a:p>
              <a:pPr algn="ctr"/>
              <a:r>
                <a:rPr lang="en-US" sz="1467" dirty="0">
                  <a:latin typeface="Source Sans Pro Light" charset="0"/>
                  <a:ea typeface="Source Sans Pro Light" charset="0"/>
                  <a:cs typeface="Source Sans Pro Light" charset="0"/>
                </a:rPr>
                <a:t>Planning</a:t>
              </a:r>
            </a:p>
          </p:txBody>
        </p:sp>
        <p:cxnSp>
          <p:nvCxnSpPr>
            <p:cNvPr id="68" name="Straight Arrow Connector 67"/>
            <p:cNvCxnSpPr>
              <a:stCxn id="60" idx="3"/>
            </p:cNvCxnSpPr>
            <p:nvPr/>
          </p:nvCxnSpPr>
          <p:spPr>
            <a:xfrm>
              <a:off x="5897997" y="4168850"/>
              <a:ext cx="324052" cy="36441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69" name="Straight Arrow Connector 68"/>
            <p:cNvCxnSpPr>
              <a:stCxn id="60" idx="3"/>
            </p:cNvCxnSpPr>
            <p:nvPr/>
          </p:nvCxnSpPr>
          <p:spPr>
            <a:xfrm flipV="1">
              <a:off x="5897997" y="3795796"/>
              <a:ext cx="324053" cy="3730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70" name="Rectangle 69"/>
            <p:cNvSpPr/>
            <p:nvPr/>
          </p:nvSpPr>
          <p:spPr>
            <a:xfrm rot="16200000">
              <a:off x="5798210" y="4077174"/>
              <a:ext cx="751597" cy="16722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Cost Model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33035" y="4017014"/>
              <a:ext cx="598246" cy="3608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Physical </a:t>
              </a:r>
              <a:b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</a:br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Plans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60726" y="3591589"/>
              <a:ext cx="75044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Source Sans Pro Light" charset="0"/>
                  <a:ea typeface="Source Sans Pro Light" charset="0"/>
                  <a:cs typeface="Source Sans Pro Light" charset="0"/>
                </a:rPr>
                <a:t>Code</a:t>
              </a:r>
            </a:p>
            <a:p>
              <a:pPr algn="ctr"/>
              <a:r>
                <a:rPr lang="en-US" sz="1400" dirty="0">
                  <a:latin typeface="Source Sans Pro Light" charset="0"/>
                  <a:ea typeface="Source Sans Pro Light" charset="0"/>
                  <a:cs typeface="Source Sans Pro Light" charset="0"/>
                </a:rPr>
                <a:t>Generation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50258" y="4461180"/>
              <a:ext cx="566066" cy="21391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Catalog</a:t>
              </a:r>
            </a:p>
          </p:txBody>
        </p:sp>
        <p:cxnSp>
          <p:nvCxnSpPr>
            <p:cNvPr id="74" name="Straight Arrow Connector 73"/>
            <p:cNvCxnSpPr>
              <a:stCxn id="78" idx="0"/>
            </p:cNvCxnSpPr>
            <p:nvPr/>
          </p:nvCxnSpPr>
          <p:spPr>
            <a:xfrm flipV="1">
              <a:off x="3733292" y="4175818"/>
              <a:ext cx="0" cy="28536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162173" y="4170285"/>
              <a:ext cx="15115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2304565" y="4402114"/>
              <a:ext cx="566066" cy="32495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latin typeface="Source Sans Pro Light" charset="0"/>
                  <a:ea typeface="Source Sans Pro Light" charset="0"/>
                  <a:cs typeface="Source Sans Pro Light" charset="0"/>
                </a:rPr>
                <a:t>Dataset</a:t>
              </a:r>
            </a:p>
          </p:txBody>
        </p:sp>
        <p:cxnSp>
          <p:nvCxnSpPr>
            <p:cNvPr id="77" name="Straight Arrow Connector 76"/>
            <p:cNvCxnSpPr>
              <a:endCxn id="56" idx="1"/>
            </p:cNvCxnSpPr>
            <p:nvPr/>
          </p:nvCxnSpPr>
          <p:spPr>
            <a:xfrm flipV="1">
              <a:off x="2870631" y="4165104"/>
              <a:ext cx="197709" cy="39948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lg" len="med"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pic>
          <p:nvPicPr>
            <p:cNvPr id="78" name="Picture 77" descr="smooth-spiral@2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048" y="3353799"/>
              <a:ext cx="149554" cy="219643"/>
            </a:xfrm>
            <a:prstGeom prst="rect">
              <a:avLst/>
            </a:prstGeom>
          </p:spPr>
        </p:pic>
        <p:pic>
          <p:nvPicPr>
            <p:cNvPr id="79" name="Picture 78" descr="python-programming-langu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821" y="3363360"/>
              <a:ext cx="210082" cy="210082"/>
            </a:xfrm>
            <a:prstGeom prst="rect">
              <a:avLst/>
            </a:prstGeom>
          </p:spPr>
        </p:pic>
        <p:pic>
          <p:nvPicPr>
            <p:cNvPr id="80" name="Picture 79" descr="Java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0410" y="3092788"/>
              <a:ext cx="241044" cy="241044"/>
            </a:xfrm>
            <a:prstGeom prst="rect">
              <a:avLst/>
            </a:prstGeom>
          </p:spPr>
        </p:pic>
        <p:pic>
          <p:nvPicPr>
            <p:cNvPr id="81" name="Picture 80" descr="Rlogo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964" y="3152486"/>
              <a:ext cx="239046" cy="1813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69432" y="3024243"/>
              <a:ext cx="5602116" cy="184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7538134" y="2719217"/>
            <a:ext cx="2690597" cy="131310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759245" y="2731276"/>
            <a:ext cx="3969860" cy="12966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398737" y="3057945"/>
            <a:ext cx="3234816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endParaRPr lang="en-US" sz="2667" dirty="0">
              <a:solidFill>
                <a:prstClr val="black">
                  <a:lumMod val="75000"/>
                  <a:lumOff val="25000"/>
                </a:prstClr>
              </a:solidFill>
              <a:latin typeface="Source Sans Pro Light"/>
              <a:cs typeface="Source Sans Pro"/>
            </a:endParaRPr>
          </a:p>
          <a:p>
            <a:pPr algn="ctr" defTabSz="1219170"/>
            <a:r>
              <a:rPr lang="en-US" sz="2667" dirty="0" err="1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  <a:cs typeface="Source Sans Pro"/>
              </a:rPr>
              <a:t>Helluvalot</a:t>
            </a:r>
            <a:r>
              <a:rPr lang="en-US" sz="2667" dirty="0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  <a:cs typeface="Source Sans Pro"/>
              </a:rPr>
              <a:t> of magic!</a:t>
            </a:r>
          </a:p>
        </p:txBody>
      </p:sp>
    </p:spTree>
    <p:extLst>
      <p:ext uri="{BB962C8B-B14F-4D97-AF65-F5344CB8AC3E}">
        <p14:creationId xmlns:p14="http://schemas.microsoft.com/office/powerpoint/2010/main" val="43643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of SQL</a:t>
            </a:r>
            <a:endParaRPr lang="en-US" dirty="0"/>
          </a:p>
        </p:txBody>
      </p:sp>
      <p:pic>
        <p:nvPicPr>
          <p:cNvPr id="4" name="Content Placeholder 3" descr="Screen Shot 2015-04-09 at 1.08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270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599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9 at 10.30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"/>
            <a:ext cx="7224313" cy="4940932"/>
          </a:xfrm>
          <a:prstGeom prst="rect">
            <a:avLst/>
          </a:prstGeom>
        </p:spPr>
      </p:pic>
      <p:pic>
        <p:nvPicPr>
          <p:cNvPr id="5" name="Picture 4" descr="Screen Shot 2015-04-09 at 10.31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83" y="803911"/>
            <a:ext cx="6771007" cy="5110367"/>
          </a:xfrm>
          <a:prstGeom prst="rect">
            <a:avLst/>
          </a:prstGeom>
        </p:spPr>
      </p:pic>
      <p:pic>
        <p:nvPicPr>
          <p:cNvPr id="6" name="Picture 5" descr="Screen Shot 2015-04-09 at 10.32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61" y="1666077"/>
            <a:ext cx="6717339" cy="51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7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everybody knows SQL</a:t>
            </a:r>
          </a:p>
          <a:p>
            <a:endParaRPr lang="en-US" dirty="0"/>
          </a:p>
          <a:p>
            <a:r>
              <a:rPr lang="en-US" dirty="0" smtClean="0"/>
              <a:t>Easier to write than MR and Spark for analytic queries</a:t>
            </a:r>
          </a:p>
          <a:p>
            <a:endParaRPr lang="en-US" dirty="0"/>
          </a:p>
          <a:p>
            <a:r>
              <a:rPr lang="en-US" dirty="0" smtClean="0"/>
              <a:t>Lingua franca for data analysis tools (business intelligence,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Schema is useful (key-value is limited)</a:t>
            </a:r>
          </a:p>
        </p:txBody>
      </p:sp>
    </p:spTree>
    <p:extLst>
      <p:ext uri="{BB962C8B-B14F-4D97-AF65-F5344CB8AC3E}">
        <p14:creationId xmlns:p14="http://schemas.microsoft.com/office/powerpoint/2010/main" val="21549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Big Data Popular?</a:t>
            </a:r>
            <a:br>
              <a:rPr lang="en-US" dirty="0" smtClean="0"/>
            </a:br>
            <a:r>
              <a:rPr lang="en-US" dirty="0" smtClean="0"/>
              <a:t>Valuable?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2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on Big Data (Hadoop/Spark) vs SQL in Databases?</a:t>
            </a:r>
          </a:p>
          <a:p>
            <a:endParaRPr lang="en-US" dirty="0"/>
          </a:p>
          <a:p>
            <a:r>
              <a:rPr lang="en-US" dirty="0" smtClean="0"/>
              <a:t>Two perspectives:</a:t>
            </a:r>
          </a:p>
          <a:p>
            <a:endParaRPr lang="en-US" dirty="0"/>
          </a:p>
          <a:p>
            <a:pPr marL="514338" indent="-514338">
              <a:buAutoNum type="arabicPeriod"/>
            </a:pPr>
            <a:r>
              <a:rPr lang="en-US" dirty="0" smtClean="0"/>
              <a:t>Flexibility in data and compute model</a:t>
            </a:r>
          </a:p>
          <a:p>
            <a:pPr marL="514338" indent="-514338">
              <a:buAutoNum type="arabicPeriod"/>
            </a:pPr>
            <a:endParaRPr lang="en-US" dirty="0"/>
          </a:p>
          <a:p>
            <a:pPr marL="514338" indent="-514338">
              <a:buAutoNum type="arabicPeriod"/>
            </a:pPr>
            <a:r>
              <a:rPr lang="en-US" dirty="0" smtClean="0"/>
              <a:t>Fault-tolerance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Database Systems (Monolithic)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42729" y="1794156"/>
            <a:ext cx="5825572" cy="3215397"/>
            <a:chOff x="1747377" y="2182217"/>
            <a:chExt cx="5825572" cy="3215397"/>
          </a:xfrm>
        </p:grpSpPr>
        <p:sp>
          <p:nvSpPr>
            <p:cNvPr id="5" name="Rounded Rectangle 4"/>
            <p:cNvSpPr/>
            <p:nvPr/>
          </p:nvSpPr>
          <p:spPr>
            <a:xfrm>
              <a:off x="1747377" y="4680591"/>
              <a:ext cx="5825572" cy="71702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Storage Manager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47377" y="3845579"/>
              <a:ext cx="5825572" cy="65469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atin typeface="Source Sans Pro Light"/>
                  <a:cs typeface="Source Sans Pro Light"/>
                </a:rPr>
                <a:t>Physical Execution Engine (Dataflow)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47377" y="3004965"/>
              <a:ext cx="5796924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atin typeface="Source Sans Pro Light"/>
                  <a:cs typeface="Source Sans Pro Light"/>
                </a:rPr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47377" y="2182217"/>
              <a:ext cx="5796923" cy="6406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Source Sans Pro Light"/>
                  <a:cs typeface="Source Sans Pro Light"/>
                </a:rPr>
                <a:t>Applications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2232" y="5480671"/>
            <a:ext cx="4927953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latin typeface="Source Sans Pro Light"/>
                <a:cs typeface="Source Sans Pro Light"/>
              </a:rPr>
              <a:t>One way (SQL) in/out and data must be structured</a:t>
            </a:r>
          </a:p>
        </p:txBody>
      </p:sp>
    </p:spTree>
    <p:extLst>
      <p:ext uri="{BB962C8B-B14F-4D97-AF65-F5344CB8AC3E}">
        <p14:creationId xmlns:p14="http://schemas.microsoft.com/office/powerpoint/2010/main" val="162054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271378" y="1725878"/>
            <a:ext cx="5825572" cy="3375741"/>
            <a:chOff x="495616" y="2071960"/>
            <a:chExt cx="5825572" cy="3375741"/>
          </a:xfrm>
        </p:grpSpPr>
        <p:sp>
          <p:nvSpPr>
            <p:cNvPr id="4" name="Rounded Rectangle 3"/>
            <p:cNvSpPr/>
            <p:nvPr/>
          </p:nvSpPr>
          <p:spPr>
            <a:xfrm>
              <a:off x="495616" y="4730678"/>
              <a:ext cx="5825572" cy="71702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General Storage (HDFS, S3, </a:t>
              </a:r>
              <a:r>
                <a:rPr lang="en-US" dirty="0" err="1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etc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5616" y="3895666"/>
              <a:ext cx="5825572" cy="65469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atin typeface="Source Sans Pro Light"/>
                  <a:cs typeface="Source Sans Pro Light"/>
                </a:rPr>
                <a:t>Data-Parallel Engine (Spark, MR)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5616" y="3055052"/>
              <a:ext cx="1251761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latin typeface="Source Sans Pro Light"/>
                  <a:cs typeface="Source Sans Pro Light"/>
                </a:rPr>
                <a:t>SQL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1583" y="3055052"/>
              <a:ext cx="1709581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latin typeface="Source Sans Pro Light"/>
                  <a:cs typeface="Source Sans Pro Light"/>
                </a:rPr>
                <a:t>DataFrame</a:t>
              </a:r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714392" y="3055052"/>
              <a:ext cx="1260439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latin typeface="Source Sans Pro Light"/>
                  <a:cs typeface="Source Sans Pro Light"/>
                </a:rPr>
                <a:t>ML</a:t>
              </a:r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10" name="L-Shape 9"/>
            <p:cNvSpPr/>
            <p:nvPr/>
          </p:nvSpPr>
          <p:spPr>
            <a:xfrm rot="10800000">
              <a:off x="533806" y="2071960"/>
              <a:ext cx="5758731" cy="1718673"/>
            </a:xfrm>
            <a:prstGeom prst="corner">
              <a:avLst>
                <a:gd name="adj1" fmla="val 48041"/>
                <a:gd name="adj2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ource Sans Pro Light"/>
                  <a:cs typeface="Source Sans Pro Light"/>
                </a:rPr>
                <a:t>Applications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43734" y="5241965"/>
            <a:ext cx="4606383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dirty="0">
                <a:latin typeface="Source Sans Pro Light"/>
                <a:cs typeface="Source Sans Pro Light"/>
              </a:rPr>
              <a:t>Decoupled storage, low </a:t>
            </a:r>
            <a:r>
              <a:rPr lang="en-US" dirty="0" err="1">
                <a:latin typeface="Source Sans Pro Light"/>
                <a:cs typeface="Source Sans Pro Light"/>
              </a:rPr>
              <a:t>vs</a:t>
            </a:r>
            <a:r>
              <a:rPr lang="en-US" dirty="0">
                <a:latin typeface="Source Sans Pro Light"/>
                <a:cs typeface="Source Sans Pro Light"/>
              </a:rPr>
              <a:t> high level compute</a:t>
            </a:r>
          </a:p>
          <a:p>
            <a:pPr algn="ctr"/>
            <a:r>
              <a:rPr lang="en-US" dirty="0">
                <a:latin typeface="Source Sans Pro Light"/>
                <a:cs typeface="Source Sans Pro Light"/>
              </a:rPr>
              <a:t>Structured, semi-structured, unstructured data</a:t>
            </a:r>
          </a:p>
          <a:p>
            <a:pPr algn="ctr"/>
            <a:r>
              <a:rPr lang="en-US" dirty="0">
                <a:latin typeface="Source Sans Pro Light"/>
                <a:cs typeface="Source Sans Pro Light"/>
              </a:rPr>
              <a:t>Schema on read, schema on write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6484" y="275167"/>
            <a:ext cx="118004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Big Data Systems (Layered)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6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Database Systems</a:t>
            </a:r>
            <a:br>
              <a:rPr lang="en-US" dirty="0" smtClean="0"/>
            </a:br>
            <a:r>
              <a:rPr lang="en-US" dirty="0" smtClean="0"/>
              <a:t>Decouple Storage from Compute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68631" y="2378852"/>
            <a:ext cx="3460559" cy="2221477"/>
            <a:chOff x="1747377" y="2182217"/>
            <a:chExt cx="5825572" cy="3215397"/>
          </a:xfrm>
        </p:grpSpPr>
        <p:sp>
          <p:nvSpPr>
            <p:cNvPr id="4" name="Rounded Rectangle 3"/>
            <p:cNvSpPr/>
            <p:nvPr/>
          </p:nvSpPr>
          <p:spPr>
            <a:xfrm>
              <a:off x="1747377" y="4680591"/>
              <a:ext cx="5825572" cy="71702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Storage Manager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47377" y="3845579"/>
              <a:ext cx="5825572" cy="65469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Source Sans Pro Light"/>
                  <a:cs typeface="Source Sans Pro Light"/>
                </a:rPr>
                <a:t>Physical Execution Engine (Dataflow)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47377" y="3004965"/>
              <a:ext cx="5796924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Source Sans Pro Light"/>
                  <a:cs typeface="Source Sans Pro Light"/>
                </a:rPr>
                <a:t>SQL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47377" y="2182217"/>
              <a:ext cx="5796923" cy="6406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Source Sans Pro Light"/>
                  <a:cs typeface="Source Sans Pro Light"/>
                </a:rPr>
                <a:t>Applications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37673" y="2378852"/>
            <a:ext cx="3460559" cy="2221477"/>
            <a:chOff x="1747377" y="2182217"/>
            <a:chExt cx="5825572" cy="3215397"/>
          </a:xfrm>
        </p:grpSpPr>
        <p:sp>
          <p:nvSpPr>
            <p:cNvPr id="9" name="Rounded Rectangle 8"/>
            <p:cNvSpPr/>
            <p:nvPr/>
          </p:nvSpPr>
          <p:spPr>
            <a:xfrm>
              <a:off x="1747377" y="4680591"/>
              <a:ext cx="5825572" cy="71702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n>
                    <a:solidFill>
                      <a:schemeClr val="bg1"/>
                    </a:solidFill>
                  </a:ln>
                  <a:latin typeface="Source Sans Pro Light"/>
                  <a:cs typeface="Source Sans Pro Light"/>
                </a:rPr>
                <a:t>General Storage (HDFS)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747377" y="3845579"/>
              <a:ext cx="5825572" cy="65469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Source Sans Pro Light"/>
                  <a:cs typeface="Source Sans Pro Light"/>
                </a:rPr>
                <a:t>Physical Execution Engine (Dataflow)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47377" y="3004965"/>
              <a:ext cx="5796924" cy="654692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Source Sans Pro Light"/>
                  <a:cs typeface="Source Sans Pro Light"/>
                </a:rPr>
                <a:t>SQL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377" y="2182217"/>
              <a:ext cx="5796923" cy="6406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Source Sans Pro Light"/>
                  <a:cs typeface="Source Sans Pro Light"/>
                </a:rPr>
                <a:t>Applications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29663" y="1500417"/>
            <a:ext cx="127503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latin typeface="Source Sans Pro Light"/>
                <a:cs typeface="Source Sans Pro Light"/>
              </a:rPr>
              <a:t>Traditional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8563" y="1500417"/>
            <a:ext cx="129778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latin typeface="Source Sans Pro Light"/>
                <a:cs typeface="Source Sans Pro Light"/>
              </a:rPr>
              <a:t>2014 - </a:t>
            </a:r>
            <a:r>
              <a:rPr lang="en-US" dirty="0" smtClean="0">
                <a:latin typeface="Source Sans Pro Light"/>
                <a:cs typeface="Source Sans Pro Light"/>
              </a:rPr>
              <a:t>2016</a:t>
            </a:r>
            <a:endParaRPr lang="en-US" dirty="0">
              <a:latin typeface="Source Sans Pro Light"/>
              <a:cs typeface="Source Sans Pr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4477" y="4716665"/>
            <a:ext cx="4116939" cy="209288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2100" dirty="0">
                <a:latin typeface="Source Sans Pro Light"/>
                <a:cs typeface="Source Sans Pro Light"/>
              </a:rPr>
              <a:t>IBM Big Insight</a:t>
            </a:r>
          </a:p>
          <a:p>
            <a:pPr algn="ctr"/>
            <a:r>
              <a:rPr lang="en-US" sz="2100" dirty="0">
                <a:latin typeface="Source Sans Pro Light"/>
                <a:cs typeface="Source Sans Pro Light"/>
              </a:rPr>
              <a:t>Oracle</a:t>
            </a:r>
          </a:p>
          <a:p>
            <a:pPr algn="ctr"/>
            <a:r>
              <a:rPr lang="en-US" sz="2100" dirty="0">
                <a:latin typeface="Source Sans Pro Light"/>
                <a:cs typeface="Source Sans Pro Light"/>
              </a:rPr>
              <a:t>EMC </a:t>
            </a:r>
            <a:r>
              <a:rPr lang="en-US" sz="2100" dirty="0" err="1">
                <a:latin typeface="Source Sans Pro Light"/>
                <a:cs typeface="Source Sans Pro Light"/>
              </a:rPr>
              <a:t>Greenplum</a:t>
            </a:r>
            <a:endParaRPr lang="en-US" sz="2100" dirty="0">
              <a:latin typeface="Source Sans Pro Light"/>
              <a:cs typeface="Source Sans Pro Light"/>
            </a:endParaRPr>
          </a:p>
          <a:p>
            <a:pPr algn="ctr"/>
            <a:r>
              <a:rPr lang="en-US" sz="2100" dirty="0">
                <a:latin typeface="Source Sans Pro Light"/>
                <a:cs typeface="Source Sans Pro Light"/>
              </a:rPr>
              <a:t>…</a:t>
            </a:r>
          </a:p>
          <a:p>
            <a:pPr algn="ctr"/>
            <a:endParaRPr lang="en-US" sz="2100" dirty="0">
              <a:latin typeface="Source Sans Pro Light"/>
              <a:cs typeface="Source Sans Pro Light"/>
            </a:endParaRPr>
          </a:p>
          <a:p>
            <a:pPr algn="ctr"/>
            <a:r>
              <a:rPr lang="en-US" sz="2100" dirty="0">
                <a:latin typeface="Source Sans Pro Light"/>
                <a:cs typeface="Source Sans Pro Light"/>
              </a:rPr>
              <a:t>support for nested data (e.g. JSON)</a:t>
            </a:r>
          </a:p>
        </p:txBody>
      </p:sp>
    </p:spTree>
    <p:extLst>
      <p:ext uri="{BB962C8B-B14F-4D97-AF65-F5344CB8AC3E}">
        <p14:creationId xmlns:p14="http://schemas.microsoft.com/office/powerpoint/2010/main" val="3112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Perspective 2: Fault Tolerance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Database systems: coarse-grained fault tolerance</a:t>
            </a:r>
          </a:p>
          <a:p>
            <a:pPr lvl="1"/>
            <a:r>
              <a:rPr lang="en-US" dirty="0" smtClean="0"/>
              <a:t>If fault happens, fail the query (or rerun from the beginning)</a:t>
            </a:r>
          </a:p>
          <a:p>
            <a:endParaRPr lang="en-US" dirty="0"/>
          </a:p>
          <a:p>
            <a:r>
              <a:rPr lang="en-US" dirty="0" err="1" smtClean="0"/>
              <a:t>MapReduce</a:t>
            </a:r>
            <a:r>
              <a:rPr lang="en-US" dirty="0" smtClean="0"/>
              <a:t>: fine-grained fault tolerance</a:t>
            </a:r>
          </a:p>
          <a:p>
            <a:pPr lvl="1"/>
            <a:r>
              <a:rPr lang="en-US" dirty="0" smtClean="0"/>
              <a:t>Rerun failed tasks, not the entire query</a:t>
            </a:r>
          </a:p>
        </p:txBody>
      </p:sp>
    </p:spTree>
    <p:extLst>
      <p:ext uri="{BB962C8B-B14F-4D97-AF65-F5344CB8AC3E}">
        <p14:creationId xmlns:p14="http://schemas.microsoft.com/office/powerpoint/2010/main" val="177689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9 at 12.4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98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8504" y="4601301"/>
            <a:ext cx="7837099" cy="1231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dirty="0">
                <a:latin typeface="Source Sans Pro Light"/>
                <a:cs typeface="Source Sans Pro Light"/>
              </a:rPr>
              <a:t>We were writing it to 48,000 hard drives (we did not use the full capacity of these disks, though), and </a:t>
            </a:r>
            <a:r>
              <a:rPr lang="en-US" dirty="0">
                <a:latin typeface="Source Sans Pro"/>
                <a:cs typeface="Source Sans Pro"/>
              </a:rPr>
              <a:t>every time we ran our sort, at least one of our disks managed to break </a:t>
            </a:r>
            <a:r>
              <a:rPr lang="en-US" dirty="0">
                <a:latin typeface="Source Sans Pro Light"/>
                <a:cs typeface="Source Sans Pro Light"/>
              </a:rPr>
              <a:t>(this is not surprising at all given the duration of the test, the number of disks involved, and the expected lifetime of hard disks). </a:t>
            </a:r>
          </a:p>
        </p:txBody>
      </p:sp>
    </p:spTree>
    <p:extLst>
      <p:ext uri="{BB962C8B-B14F-4D97-AF65-F5344CB8AC3E}">
        <p14:creationId xmlns:p14="http://schemas.microsoft.com/office/powerpoint/2010/main" val="950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Checkpointing</a:t>
            </a:r>
            <a:r>
              <a:rPr lang="en-US" dirty="0" smtClean="0"/>
              <a:t>-based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Checkpoint all intermediate output</a:t>
            </a:r>
          </a:p>
          <a:p>
            <a:pPr lvl="1"/>
            <a:r>
              <a:rPr lang="en-US" dirty="0" smtClean="0"/>
              <a:t>Replicate them to multiple nodes</a:t>
            </a:r>
          </a:p>
          <a:p>
            <a:pPr lvl="1"/>
            <a:r>
              <a:rPr lang="en-US" dirty="0" smtClean="0"/>
              <a:t>Upon failure, recover from checkpoints</a:t>
            </a:r>
          </a:p>
          <a:p>
            <a:pPr lvl="1"/>
            <a:r>
              <a:rPr lang="en-US" dirty="0" smtClean="0"/>
              <a:t>High cost of fault-tolerance (disk and network I/O)</a:t>
            </a:r>
          </a:p>
          <a:p>
            <a:endParaRPr lang="en-US" dirty="0" smtClean="0"/>
          </a:p>
          <a:p>
            <a:r>
              <a:rPr lang="en-US" dirty="0" smtClean="0"/>
              <a:t>Necessary for PBs of data on thousands of machines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35919" y="5166060"/>
            <a:ext cx="7120003" cy="615633"/>
          </a:xfrm>
          <a:prstGeom prst="roundRect">
            <a:avLst/>
          </a:prstGeom>
          <a:solidFill>
            <a:schemeClr val="accent2">
              <a:alpha val="86000"/>
            </a:schemeClr>
          </a:solidFill>
          <a:ln w="9525" cmpd="sng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3600" baseline="4000" dirty="0">
                <a:solidFill>
                  <a:schemeClr val="bg1"/>
                </a:solidFill>
                <a:latin typeface="Source Sans Pro Light"/>
                <a:cs typeface="Source Sans Pro Light"/>
              </a:rPr>
              <a:t>What if I have 20 nodes and my query takes only 1 min?</a:t>
            </a:r>
          </a:p>
        </p:txBody>
      </p:sp>
    </p:spTree>
    <p:extLst>
      <p:ext uri="{BB962C8B-B14F-4D97-AF65-F5344CB8AC3E}">
        <p14:creationId xmlns:p14="http://schemas.microsoft.com/office/powerpoint/2010/main" val="400047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</a:t>
            </a:r>
            <a:br>
              <a:rPr lang="en-US" dirty="0" smtClean="0"/>
            </a:br>
            <a:r>
              <a:rPr lang="en-US" dirty="0" smtClean="0"/>
              <a:t>Unified </a:t>
            </a:r>
            <a:r>
              <a:rPr lang="en-US" dirty="0" err="1" smtClean="0"/>
              <a:t>Checkpointing</a:t>
            </a:r>
            <a:r>
              <a:rPr lang="en-US" dirty="0" smtClean="0"/>
              <a:t> and Rerun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idea: remember the lineage to create an RDD, and </a:t>
            </a:r>
            <a:r>
              <a:rPr lang="en-US" dirty="0" err="1" smtClean="0"/>
              <a:t>recompute</a:t>
            </a:r>
            <a:r>
              <a:rPr lang="en-US" dirty="0" smtClean="0"/>
              <a:t> from last checkpoint.</a:t>
            </a:r>
          </a:p>
          <a:p>
            <a:endParaRPr lang="en-US" dirty="0" smtClean="0"/>
          </a:p>
          <a:p>
            <a:r>
              <a:rPr lang="en-US" dirty="0"/>
              <a:t>When fault happens, query </a:t>
            </a:r>
            <a:r>
              <a:rPr lang="en-US" dirty="0" smtClean="0"/>
              <a:t>still continues.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When faults are rare, no need to checkpoint, i.e. cost of fault-tolerance is 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7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 vs DB: What’s Really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</a:t>
            </a:r>
            <a:r>
              <a:rPr lang="en-US" dirty="0" err="1" smtClean="0"/>
              <a:t>vs</a:t>
            </a:r>
            <a:r>
              <a:rPr lang="en-US" dirty="0" smtClean="0"/>
              <a:t> layered storage &amp; compute</a:t>
            </a:r>
          </a:p>
          <a:p>
            <a:pPr lvl="1"/>
            <a:r>
              <a:rPr lang="en-US" dirty="0" smtClean="0"/>
              <a:t>Databases becoming more layered</a:t>
            </a:r>
          </a:p>
          <a:p>
            <a:pPr lvl="1"/>
            <a:r>
              <a:rPr lang="en-US" dirty="0" smtClean="0"/>
              <a:t>Although Big Dat</a:t>
            </a:r>
            <a:r>
              <a:rPr lang="en-US" dirty="0"/>
              <a:t>a</a:t>
            </a:r>
            <a:r>
              <a:rPr lang="en-US" dirty="0" smtClean="0"/>
              <a:t> still far more flexible than DB</a:t>
            </a:r>
          </a:p>
          <a:p>
            <a:endParaRPr lang="en-US" dirty="0"/>
          </a:p>
          <a:p>
            <a:r>
              <a:rPr lang="en-US" dirty="0" smtClean="0"/>
              <a:t>Fault-tolerance</a:t>
            </a:r>
          </a:p>
          <a:p>
            <a:pPr lvl="1"/>
            <a:r>
              <a:rPr lang="en-US" dirty="0" smtClean="0"/>
              <a:t>Databases mostly coarse-grained fault-tolerance, assuming faults are rare</a:t>
            </a:r>
          </a:p>
          <a:p>
            <a:pPr lvl="1"/>
            <a:r>
              <a:rPr lang="en-US" dirty="0" smtClean="0"/>
              <a:t>Big Data mostly fine-grained fault-tolerance, with new strategies in Spark to mitigate faults at low cost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6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Databases evolving towards Big Data</a:t>
            </a:r>
          </a:p>
          <a:p>
            <a:pPr lvl="1"/>
            <a:r>
              <a:rPr lang="en-US" dirty="0" smtClean="0"/>
              <a:t>Decouple storage from compute</a:t>
            </a:r>
          </a:p>
          <a:p>
            <a:pPr lvl="1"/>
            <a:r>
              <a:rPr lang="en-US" dirty="0" smtClean="0"/>
              <a:t>Provide alternative programming models</a:t>
            </a:r>
          </a:p>
          <a:p>
            <a:pPr lvl="1"/>
            <a:r>
              <a:rPr lang="en-US" dirty="0" smtClean="0"/>
              <a:t>Semi-structured data (JSON, XML,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Big Data evolving towards Databases</a:t>
            </a:r>
          </a:p>
          <a:p>
            <a:pPr lvl="1"/>
            <a:r>
              <a:rPr lang="en-US" dirty="0" smtClean="0"/>
              <a:t>Schema beyond key-value</a:t>
            </a:r>
          </a:p>
          <a:p>
            <a:pPr lvl="1"/>
            <a:r>
              <a:rPr lang="en-US" dirty="0" smtClean="0"/>
              <a:t>Separation of logical </a:t>
            </a:r>
            <a:r>
              <a:rPr lang="en-US" dirty="0" err="1" smtClean="0"/>
              <a:t>vs</a:t>
            </a:r>
            <a:r>
              <a:rPr lang="en-US" dirty="0" smtClean="0"/>
              <a:t> physical plan</a:t>
            </a:r>
          </a:p>
          <a:p>
            <a:pPr lvl="1"/>
            <a:r>
              <a:rPr lang="en-US" dirty="0" smtClean="0"/>
              <a:t>Query optimization</a:t>
            </a:r>
          </a:p>
          <a:p>
            <a:pPr lvl="1"/>
            <a:r>
              <a:rPr lang="en-US" dirty="0" smtClean="0"/>
              <a:t>More optimized storage formats</a:t>
            </a:r>
          </a:p>
        </p:txBody>
      </p:sp>
    </p:spTree>
    <p:extLst>
      <p:ext uri="{BB962C8B-B14F-4D97-AF65-F5344CB8AC3E}">
        <p14:creationId xmlns:p14="http://schemas.microsoft.com/office/powerpoint/2010/main" val="253128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ynolds CS186 slides 2016-11-21 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Reynolds CS186 slides 2016-11-21 .thmx</Template>
  <TotalTime>10089</TotalTime>
  <Words>4930</Words>
  <Application>Microsoft Macintosh PowerPoint</Application>
  <PresentationFormat>Custom</PresentationFormat>
  <Paragraphs>1012</Paragraphs>
  <Slides>130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Reynolds CS186 slides 2016-11-21 </vt:lpstr>
      <vt:lpstr>Excel.Chart.8</vt:lpstr>
      <vt:lpstr>Big Data GFS, MapReduce, Hadoop, and Spark</vt:lpstr>
      <vt:lpstr>Who Am I?</vt:lpstr>
      <vt:lpstr>PowerPoint Presentation</vt:lpstr>
      <vt:lpstr>Agenda</vt:lpstr>
      <vt:lpstr>What is Big Data?</vt:lpstr>
      <vt:lpstr>Gartner’s Definition</vt:lpstr>
      <vt:lpstr>3+1 Vs of Big Data</vt:lpstr>
      <vt:lpstr>3+1+N Vs of Big Data</vt:lpstr>
      <vt:lpstr>Why is Big Data Popular? Valuable?</vt:lpstr>
      <vt:lpstr>Motivation: Business Use Cases</vt:lpstr>
      <vt:lpstr>Motivation: Business Use Cases</vt:lpstr>
      <vt:lpstr>Big Data can also refer to the tech stack</vt:lpstr>
      <vt:lpstr>Agenda</vt:lpstr>
      <vt:lpstr>History &amp; Roots of Big Data Trend</vt:lpstr>
      <vt:lpstr>Challenges Google faced</vt:lpstr>
      <vt:lpstr>Why didn’t Google just use database systems?</vt:lpstr>
      <vt:lpstr>Why didn’t Google just use databases?</vt:lpstr>
      <vt:lpstr>Examples</vt:lpstr>
      <vt:lpstr>The Big Data Challenge</vt:lpstr>
      <vt:lpstr>PowerPoint Presentation</vt:lpstr>
      <vt:lpstr>GFS Assumptions</vt:lpstr>
      <vt:lpstr>File Splits</vt:lpstr>
      <vt:lpstr>Block Placement</vt:lpstr>
      <vt:lpstr>GFS Architecture</vt:lpstr>
      <vt:lpstr>Failures, Failures, Failures</vt:lpstr>
      <vt:lpstr>Open Source version of GFS</vt:lpstr>
      <vt:lpstr>What about indexes?</vt:lpstr>
      <vt:lpstr>What about indexes?</vt:lpstr>
      <vt:lpstr>GFS Summary</vt:lpstr>
      <vt:lpstr>Google Datacenter</vt:lpstr>
      <vt:lpstr>Traditional Network Programming</vt:lpstr>
      <vt:lpstr>Data-Parallel Models</vt:lpstr>
      <vt:lpstr>2004</vt:lpstr>
      <vt:lpstr>[REVIEW] Summary: Kinds of Parallelism</vt:lpstr>
      <vt:lpstr>MapReduce Programming Model</vt:lpstr>
      <vt:lpstr>PowerPoint Presentation</vt:lpstr>
      <vt:lpstr>Hello World of Big Data: Word Count</vt:lpstr>
      <vt:lpstr>MapReduce Execution</vt:lpstr>
      <vt:lpstr>MapReduce Fault Recovery</vt:lpstr>
      <vt:lpstr>Dealing with Stragglers</vt:lpstr>
      <vt:lpstr>PowerPoint Presentation</vt:lpstr>
      <vt:lpstr>MapReduce Summary</vt:lpstr>
      <vt:lpstr>MapReduce Summary (continued)</vt:lpstr>
      <vt:lpstr>Hadoop</vt:lpstr>
      <vt:lpstr>PowerPoint Presentation</vt:lpstr>
      <vt:lpstr>MapReduce Challenge: Programmability</vt:lpstr>
      <vt:lpstr>Higher Level Frameworks</vt:lpstr>
      <vt:lpstr>Problems with MapReduce</vt:lpstr>
      <vt:lpstr>Agenda</vt:lpstr>
      <vt:lpstr>Spark</vt:lpstr>
      <vt:lpstr>Programmability</vt:lpstr>
      <vt:lpstr>Programmability</vt:lpstr>
      <vt:lpstr>Performance</vt:lpstr>
      <vt:lpstr>Spark stack</vt:lpstr>
      <vt:lpstr>Top Applications</vt:lpstr>
      <vt:lpstr>Spark has 1000s of users</vt:lpstr>
      <vt:lpstr>PowerPoint Presentation</vt:lpstr>
      <vt:lpstr>PowerPoint Presentation</vt:lpstr>
      <vt:lpstr>Where does Spark fit in?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Where/When Should I Use Spark?</vt:lpstr>
      <vt:lpstr>Spark history</vt:lpstr>
      <vt:lpstr>Scaling Spark users</vt:lpstr>
      <vt:lpstr>PowerPoint Presentation</vt:lpstr>
      <vt:lpstr>DataFrames in Spark</vt:lpstr>
      <vt:lpstr>Execution Steps</vt:lpstr>
      <vt:lpstr>DataFrame API</vt:lpstr>
      <vt:lpstr>Spark RDD Execution</vt:lpstr>
      <vt:lpstr>Spark DataFrame Execution</vt:lpstr>
      <vt:lpstr>Spark DataFrame Execution</vt:lpstr>
      <vt:lpstr>DataFrames and Spark SQL</vt:lpstr>
      <vt:lpstr>Execution Steps</vt:lpstr>
      <vt:lpstr>DataFrame API</vt:lpstr>
      <vt:lpstr>Why DataFrames?</vt:lpstr>
      <vt:lpstr>Other High-Level APIs</vt:lpstr>
      <vt:lpstr>Batch Execution on Spark SQL</vt:lpstr>
      <vt:lpstr>Return of SQL</vt:lpstr>
      <vt:lpstr>PowerPoint Presentation</vt:lpstr>
      <vt:lpstr>Why SQL?</vt:lpstr>
      <vt:lpstr>What’s really different?</vt:lpstr>
      <vt:lpstr>Traditional Database Systems (Monolithic)</vt:lpstr>
      <vt:lpstr>Big Data Systems (Layered)</vt:lpstr>
      <vt:lpstr>Evolution of Database Systems Decouple Storage from Compute</vt:lpstr>
      <vt:lpstr>Perspective 2: Fault Tolerance</vt:lpstr>
      <vt:lpstr>PowerPoint Presentation</vt:lpstr>
      <vt:lpstr>MapReduce Checkpointing-based Fault Tolerance</vt:lpstr>
      <vt:lpstr>Spark Unified Checkpointing and Rerun</vt:lpstr>
      <vt:lpstr>BD vs DB: What’s Really Different?</vt:lpstr>
      <vt:lpstr>Convergence</vt:lpstr>
      <vt:lpstr>What we talked about today?</vt:lpstr>
      <vt:lpstr>Thanks! Questions?</vt:lpstr>
      <vt:lpstr>Whole-stage Codegen</vt:lpstr>
      <vt:lpstr>Whole-stage Codegen: Planner</vt:lpstr>
      <vt:lpstr>Whole-stage Codegen: Spark as a “Compiler”</vt:lpstr>
      <vt:lpstr>Vectorized Decoding</vt:lpstr>
      <vt:lpstr>War Stories</vt:lpstr>
      <vt:lpstr>Pipelines will fail</vt:lpstr>
      <vt:lpstr>PowerPoint Presentation</vt:lpstr>
      <vt:lpstr>PowerPoint Presentation</vt:lpstr>
      <vt:lpstr>Bad data problems</vt:lpstr>
      <vt:lpstr>Customer Stories</vt:lpstr>
      <vt:lpstr>PowerPoint Presentation</vt:lpstr>
      <vt:lpstr>Customer Stories</vt:lpstr>
      <vt:lpstr>PowerPoint Presentation</vt:lpstr>
      <vt:lpstr>PowerPoint Presentation</vt:lpstr>
      <vt:lpstr>Lessons Learned</vt:lpstr>
      <vt:lpstr>Unit testing</vt:lpstr>
      <vt:lpstr>Solve problems at the source</vt:lpstr>
      <vt:lpstr>Aggregate classes of problems and try building holistic solutions</vt:lpstr>
      <vt:lpstr>Leverage what’s out there</vt:lpstr>
      <vt:lpstr>Scope work as much as you can ahead of time</vt:lpstr>
      <vt:lpstr>Extra Spark Slides</vt:lpstr>
      <vt:lpstr>Why is it so hard?</vt:lpstr>
      <vt:lpstr>Why is it so hard?</vt:lpstr>
      <vt:lpstr>The hard part of ML</vt:lpstr>
      <vt:lpstr>Apache® Spark™ to the rescue</vt:lpstr>
      <vt:lpstr>Spark has 1000s of users</vt:lpstr>
      <vt:lpstr>PowerPoint Presentation</vt:lpstr>
      <vt:lpstr>Data Sources</vt:lpstr>
      <vt:lpstr>Data Formats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in the Big Data Industry</dc:title>
  <dc:creator>Burak Yavuz</dc:creator>
  <cp:lastModifiedBy>Andrew Konwinski</cp:lastModifiedBy>
  <cp:revision>156</cp:revision>
  <cp:lastPrinted>2017-04-09T23:49:19Z</cp:lastPrinted>
  <dcterms:created xsi:type="dcterms:W3CDTF">2017-03-04T03:39:09Z</dcterms:created>
  <dcterms:modified xsi:type="dcterms:W3CDTF">2017-10-21T21:07:40Z</dcterms:modified>
</cp:coreProperties>
</file>